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277" r:id="rId3"/>
    <p:sldId id="272" r:id="rId4"/>
    <p:sldId id="320" r:id="rId5"/>
    <p:sldId id="321" r:id="rId6"/>
    <p:sldId id="322" r:id="rId7"/>
    <p:sldId id="323" r:id="rId8"/>
    <p:sldId id="324" r:id="rId9"/>
    <p:sldId id="326" r:id="rId10"/>
    <p:sldId id="319" r:id="rId11"/>
    <p:sldId id="310" r:id="rId12"/>
  </p:sldIdLst>
  <p:sldSz cx="9144000" cy="6858000" type="screen4x3"/>
  <p:notesSz cx="6797675" cy="992822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uardo Duran Valdivieso" initials="EDV" lastIdx="3" clrIdx="0">
    <p:extLst>
      <p:ext uri="{19B8F6BF-5375-455C-9EA6-DF929625EA0E}">
        <p15:presenceInfo xmlns:p15="http://schemas.microsoft.com/office/powerpoint/2012/main" userId="S-1-5-21-646772253-1289633827-1192074079-97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87" autoAdjust="0"/>
    <p:restoredTop sz="94280" autoAdjust="0"/>
  </p:normalViewPr>
  <p:slideViewPr>
    <p:cSldViewPr>
      <p:cViewPr>
        <p:scale>
          <a:sx n="125" d="100"/>
          <a:sy n="125" d="100"/>
        </p:scale>
        <p:origin x="183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06F6BE-34D6-4265-9C55-2506A8FFD28B}" type="datetimeFigureOut">
              <a:rPr lang="es-MX" smtClean="0"/>
              <a:pPr/>
              <a:t>09/08/2018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81F34-735A-4728-8C6A-5E7ED4245D87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43715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DC52A-FEF4-4BBF-ABBB-DBB7EACDBEA0}" type="datetimeFigureOut">
              <a:rPr lang="es-MX" smtClean="0"/>
              <a:pPr/>
              <a:t>09/08/2018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4FAC17-0F30-412F-8DB9-30B23B0A707B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57825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Imagen</a:t>
            </a:r>
            <a:r>
              <a:rPr lang="es-MX" baseline="0" dirty="0"/>
              <a:t> 53184273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FAC17-0F30-412F-8DB9-30B23B0A707B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54656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Imagen</a:t>
            </a:r>
            <a:r>
              <a:rPr lang="es-MX" baseline="0" dirty="0"/>
              <a:t> 53184273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FAC17-0F30-412F-8DB9-30B23B0A707B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27576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Imagen</a:t>
            </a:r>
            <a:r>
              <a:rPr lang="es-MX" baseline="0" dirty="0"/>
              <a:t> 53184273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FAC17-0F30-412F-8DB9-30B23B0A707B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87347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Imagen</a:t>
            </a:r>
            <a:r>
              <a:rPr lang="es-MX" baseline="0" dirty="0"/>
              <a:t> 53184273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FAC17-0F30-412F-8DB9-30B23B0A707B}" type="slidenum">
              <a:rPr lang="es-MX" smtClean="0"/>
              <a:pPr/>
              <a:t>6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30099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Imagen</a:t>
            </a:r>
            <a:r>
              <a:rPr lang="es-MX" baseline="0" dirty="0"/>
              <a:t> 53184273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FAC17-0F30-412F-8DB9-30B23B0A707B}" type="slidenum">
              <a:rPr lang="es-MX" smtClean="0"/>
              <a:pPr/>
              <a:t>7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34832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Imagen</a:t>
            </a:r>
            <a:r>
              <a:rPr lang="es-MX" baseline="0" dirty="0"/>
              <a:t> 53184273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FAC17-0F30-412F-8DB9-30B23B0A707B}" type="slidenum">
              <a:rPr lang="es-MX" smtClean="0"/>
              <a:pPr/>
              <a:t>8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659127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Imagen</a:t>
            </a:r>
            <a:r>
              <a:rPr lang="es-MX" baseline="0" dirty="0"/>
              <a:t> 53184273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FAC17-0F30-412F-8DB9-30B23B0A707B}" type="slidenum">
              <a:rPr lang="es-MX" smtClean="0"/>
              <a:pPr/>
              <a:t>9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787228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Imagen</a:t>
            </a:r>
            <a:r>
              <a:rPr lang="es-MX" baseline="0" dirty="0"/>
              <a:t> 53184273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FAC17-0F30-412F-8DB9-30B23B0A707B}" type="slidenum">
              <a:rPr lang="es-MX" smtClean="0"/>
              <a:pPr/>
              <a:t>10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159690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Imagen</a:t>
            </a:r>
            <a:r>
              <a:rPr lang="es-MX" baseline="0" dirty="0"/>
              <a:t> 53184273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FAC17-0F30-412F-8DB9-30B23B0A707B}" type="slidenum">
              <a:rPr lang="es-MX" smtClean="0"/>
              <a:pPr/>
              <a:t>11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90727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26C9-4458-416F-AFB8-F7E2D975ECEA}" type="datetimeFigureOut">
              <a:rPr lang="es-MX" smtClean="0"/>
              <a:pPr/>
              <a:t>09/08/2018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41284-C89F-4593-8B6C-AE6877C9A3C2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85682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26C9-4458-416F-AFB8-F7E2D975ECEA}" type="datetimeFigureOut">
              <a:rPr lang="es-MX" smtClean="0"/>
              <a:pPr/>
              <a:t>09/08/2018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41284-C89F-4593-8B6C-AE6877C9A3C2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14077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26C9-4458-416F-AFB8-F7E2D975ECEA}" type="datetimeFigureOut">
              <a:rPr lang="es-MX" smtClean="0"/>
              <a:pPr/>
              <a:t>09/08/2018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41284-C89F-4593-8B6C-AE6877C9A3C2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57250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>
            <a:normAutofit/>
          </a:bodyPr>
          <a:lstStyle>
            <a:lvl1pPr algn="l">
              <a:defRPr sz="3200" b="1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26C9-4458-416F-AFB8-F7E2D975ECEA}" type="datetimeFigureOut">
              <a:rPr lang="es-MX" smtClean="0"/>
              <a:pPr/>
              <a:t>09/08/2018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41284-C89F-4593-8B6C-AE6877C9A3C2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32474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26C9-4458-416F-AFB8-F7E2D975ECEA}" type="datetimeFigureOut">
              <a:rPr lang="es-MX" smtClean="0"/>
              <a:pPr/>
              <a:t>09/08/2018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41284-C89F-4593-8B6C-AE6877C9A3C2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82350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26C9-4458-416F-AFB8-F7E2D975ECEA}" type="datetimeFigureOut">
              <a:rPr lang="es-MX" smtClean="0"/>
              <a:pPr/>
              <a:t>09/08/2018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41284-C89F-4593-8B6C-AE6877C9A3C2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75876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26C9-4458-416F-AFB8-F7E2D975ECEA}" type="datetimeFigureOut">
              <a:rPr lang="es-MX" smtClean="0"/>
              <a:pPr/>
              <a:t>09/08/2018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41284-C89F-4593-8B6C-AE6877C9A3C2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00733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26C9-4458-416F-AFB8-F7E2D975ECEA}" type="datetimeFigureOut">
              <a:rPr lang="es-MX" smtClean="0"/>
              <a:pPr/>
              <a:t>09/08/2018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41284-C89F-4593-8B6C-AE6877C9A3C2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3306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26C9-4458-416F-AFB8-F7E2D975ECEA}" type="datetimeFigureOut">
              <a:rPr lang="es-MX" smtClean="0"/>
              <a:pPr/>
              <a:t>09/08/2018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41284-C89F-4593-8B6C-AE6877C9A3C2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92381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26C9-4458-416F-AFB8-F7E2D975ECEA}" type="datetimeFigureOut">
              <a:rPr lang="es-MX" smtClean="0"/>
              <a:pPr/>
              <a:t>09/08/2018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41284-C89F-4593-8B6C-AE6877C9A3C2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08639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26C9-4458-416F-AFB8-F7E2D975ECEA}" type="datetimeFigureOut">
              <a:rPr lang="es-MX" smtClean="0"/>
              <a:pPr/>
              <a:t>09/08/2018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41284-C89F-4593-8B6C-AE6877C9A3C2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3425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C26C9-4458-416F-AFB8-F7E2D975ECEA}" type="datetimeFigureOut">
              <a:rPr lang="es-MX" smtClean="0"/>
              <a:pPr/>
              <a:t>09/08/2018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41284-C89F-4593-8B6C-AE6877C9A3C2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20569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sicologiaycomunicacion.com/como-descubrir-tu-talento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qeQ5czZ90W8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 Subtítulo"/>
          <p:cNvSpPr txBox="1">
            <a:spLocks/>
          </p:cNvSpPr>
          <p:nvPr/>
        </p:nvSpPr>
        <p:spPr>
          <a:xfrm>
            <a:off x="1691680" y="1484784"/>
            <a:ext cx="5976665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b="1" dirty="0"/>
              <a:t>Aprender a aprender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755576" y="5910371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dirty="0">
                <a:solidFill>
                  <a:schemeClr val="tx2">
                    <a:lumMod val="75000"/>
                  </a:schemeClr>
                </a:solidFill>
              </a:rPr>
              <a:t>Sesión 1. Semana </a:t>
            </a:r>
            <a:r>
              <a:rPr lang="es-MX" sz="2400" dirty="0" smtClean="0">
                <a:solidFill>
                  <a:schemeClr val="tx2">
                    <a:lumMod val="75000"/>
                  </a:schemeClr>
                </a:solidFill>
              </a:rPr>
              <a:t>2:  </a:t>
            </a:r>
            <a:r>
              <a:rPr lang="es-MX" sz="2400" dirty="0">
                <a:solidFill>
                  <a:schemeClr val="tx2">
                    <a:lumMod val="75000"/>
                  </a:schemeClr>
                </a:solidFill>
              </a:rPr>
              <a:t>¿Quién Soy?</a:t>
            </a:r>
          </a:p>
        </p:txBody>
      </p:sp>
      <p:pic>
        <p:nvPicPr>
          <p:cNvPr id="1026" name="Picture 2" descr="Resultado de imagen para autoconocimiento">
            <a:extLst>
              <a:ext uri="{FF2B5EF4-FFF2-40B4-BE49-F238E27FC236}">
                <a16:creationId xmlns:a16="http://schemas.microsoft.com/office/drawing/2014/main" xmlns="" id="{0CC193B8-2B98-4DE1-8A08-F9079B0325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582"/>
          <a:stretch/>
        </p:blipFill>
        <p:spPr bwMode="auto">
          <a:xfrm>
            <a:off x="2699792" y="2348880"/>
            <a:ext cx="3456384" cy="2812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5804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907704" y="740603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Semana 2. ¿Quién soy?</a:t>
            </a:r>
          </a:p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(primera parte)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097868" y="1735355"/>
            <a:ext cx="6948264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s-MX" dirty="0"/>
              <a:t>Para profundizar en los temas planteados, revisaremos:</a:t>
            </a:r>
          </a:p>
          <a:p>
            <a:endParaRPr lang="es-MX" dirty="0"/>
          </a:p>
          <a:p>
            <a:r>
              <a:rPr lang="es-MX" dirty="0" smtClean="0"/>
              <a:t>- Antología: </a:t>
            </a:r>
            <a:r>
              <a:rPr lang="es-MX" i="1" dirty="0" smtClean="0"/>
              <a:t>Mi </a:t>
            </a:r>
            <a:r>
              <a:rPr lang="es-MX" i="1" dirty="0"/>
              <a:t>mejor </a:t>
            </a:r>
            <a:r>
              <a:rPr lang="es-MX" i="1" dirty="0" smtClean="0"/>
              <a:t>yo</a:t>
            </a:r>
            <a:r>
              <a:rPr lang="es-MX" dirty="0" smtClean="0"/>
              <a:t>. Capítulo </a:t>
            </a:r>
            <a:r>
              <a:rPr lang="es-MX" dirty="0"/>
              <a:t>1, pp. 9 a 14.</a:t>
            </a:r>
          </a:p>
          <a:p>
            <a:r>
              <a:rPr lang="es-MX" b="1" dirty="0"/>
              <a:t> </a:t>
            </a:r>
            <a:endParaRPr lang="es-MX" dirty="0"/>
          </a:p>
          <a:p>
            <a:pPr marL="285750" indent="-285750">
              <a:buFontTx/>
              <a:buChar char="-"/>
            </a:pPr>
            <a:r>
              <a:rPr lang="es-MX" dirty="0" smtClean="0"/>
              <a:t>Enlace web: ¿</a:t>
            </a:r>
            <a:r>
              <a:rPr lang="es-MX" dirty="0"/>
              <a:t>Cómo descubrir tu </a:t>
            </a:r>
            <a:r>
              <a:rPr lang="es-MX" dirty="0" smtClean="0"/>
              <a:t>talento?</a:t>
            </a:r>
          </a:p>
          <a:p>
            <a:r>
              <a:rPr lang="es-MX" dirty="0" smtClean="0"/>
              <a:t>Disponible </a:t>
            </a:r>
            <a:r>
              <a:rPr lang="es-MX" dirty="0"/>
              <a:t>en </a:t>
            </a:r>
          </a:p>
          <a:p>
            <a:r>
              <a:rPr lang="es-MX" dirty="0">
                <a:hlinkClick r:id="rId3"/>
              </a:rPr>
              <a:t>http://psicologiaycomunicacion.com/como-descubrir-tu-talento/</a:t>
            </a:r>
            <a:endParaRPr lang="es-MX" dirty="0"/>
          </a:p>
          <a:p>
            <a:endParaRPr lang="es-MX" dirty="0"/>
          </a:p>
          <a:p>
            <a:r>
              <a:rPr lang="es-MX" dirty="0" smtClean="0"/>
              <a:t>- Video</a:t>
            </a:r>
            <a:r>
              <a:rPr lang="es-MX" dirty="0"/>
              <a:t>: Cuidado con la profecía </a:t>
            </a:r>
            <a:r>
              <a:rPr lang="es-MX" dirty="0" smtClean="0"/>
              <a:t>auto-cumplida. Jaime Leal. </a:t>
            </a:r>
            <a:endParaRPr lang="es-MX" dirty="0"/>
          </a:p>
          <a:p>
            <a:r>
              <a:rPr lang="es-MX" dirty="0"/>
              <a:t>Disponible en </a:t>
            </a:r>
            <a:r>
              <a:rPr lang="es-MX" dirty="0">
                <a:hlinkClick r:id="rId4"/>
              </a:rPr>
              <a:t>https://www.youtube.com/watch?v=qeQ5czZ90W8</a:t>
            </a:r>
            <a:r>
              <a:rPr lang="es-MX" dirty="0"/>
              <a:t> </a:t>
            </a:r>
          </a:p>
          <a:p>
            <a:endParaRPr lang="es-MX" dirty="0"/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5436096" y="188640"/>
            <a:ext cx="352839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es-MX" sz="1600" b="1" dirty="0"/>
              <a:t>Aprender a aprender</a:t>
            </a:r>
          </a:p>
        </p:txBody>
      </p:sp>
    </p:spTree>
    <p:extLst>
      <p:ext uri="{BB962C8B-B14F-4D97-AF65-F5344CB8AC3E}">
        <p14:creationId xmlns:p14="http://schemas.microsoft.com/office/powerpoint/2010/main" val="1288461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907704" y="740603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Semana 2. ¿Quién soy?</a:t>
            </a:r>
          </a:p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(primera parte)</a:t>
            </a:r>
          </a:p>
        </p:txBody>
      </p:sp>
      <p:sp>
        <p:nvSpPr>
          <p:cNvPr id="6" name="Rectángulo 5"/>
          <p:cNvSpPr/>
          <p:nvPr/>
        </p:nvSpPr>
        <p:spPr>
          <a:xfrm>
            <a:off x="611560" y="1700808"/>
            <a:ext cx="5112568" cy="3008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MX" sz="1600" dirty="0"/>
              <a:t>En esta semana, como puedes apreciar, </a:t>
            </a:r>
            <a:r>
              <a:rPr lang="es-MX" sz="1600" dirty="0" smtClean="0"/>
              <a:t>revisamos </a:t>
            </a:r>
            <a:r>
              <a:rPr lang="es-MX" sz="1600" dirty="0"/>
              <a:t>herramientas fundamentales para ampliar la capacidad de autoconocimiento </a:t>
            </a:r>
            <a:r>
              <a:rPr lang="es-MX" sz="1600" dirty="0" smtClean="0"/>
              <a:t>y </a:t>
            </a:r>
            <a:r>
              <a:rPr lang="es-MX" sz="1600" dirty="0"/>
              <a:t>a partir de ello identificar hábitos positivos de desarrollo que incorporarás en tu plan de vida y carrera. 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MX" sz="1600" dirty="0"/>
              <a:t>Gracias por tu atención. Te deseamos el mayor de los éxitos. 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MX" sz="1600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MX" sz="1600" dirty="0"/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5436096" y="188640"/>
            <a:ext cx="352839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es-MX" sz="1600" b="1" dirty="0"/>
              <a:t>Aprender a aprender</a:t>
            </a:r>
          </a:p>
        </p:txBody>
      </p:sp>
      <p:pic>
        <p:nvPicPr>
          <p:cNvPr id="6146" name="Picture 2" descr="Resultado de imagen para exito">
            <a:extLst>
              <a:ext uri="{FF2B5EF4-FFF2-40B4-BE49-F238E27FC236}">
                <a16:creationId xmlns:a16="http://schemas.microsoft.com/office/drawing/2014/main" xmlns="" id="{33F8E01E-0F7D-40FC-951A-D833854C86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765377"/>
            <a:ext cx="3923926" cy="2615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856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Subtítulo"/>
          <p:cNvSpPr txBox="1">
            <a:spLocks/>
          </p:cNvSpPr>
          <p:nvPr/>
        </p:nvSpPr>
        <p:spPr>
          <a:xfrm>
            <a:off x="5436096" y="188640"/>
            <a:ext cx="352839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es-MX" sz="1600" b="1" dirty="0"/>
              <a:t>Aprender a aprender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835696" y="1365300"/>
            <a:ext cx="5976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>
                <a:solidFill>
                  <a:schemeClr val="tx2">
                    <a:lumMod val="75000"/>
                  </a:schemeClr>
                </a:solidFill>
              </a:rPr>
              <a:t>Semana </a:t>
            </a:r>
            <a:r>
              <a:rPr lang="es-MX" sz="2400" dirty="0" smtClean="0">
                <a:solidFill>
                  <a:schemeClr val="tx2">
                    <a:lumMod val="75000"/>
                  </a:schemeClr>
                </a:solidFill>
              </a:rPr>
              <a:t>2. </a:t>
            </a:r>
            <a:r>
              <a:rPr lang="es-MX" sz="2400" dirty="0">
                <a:solidFill>
                  <a:schemeClr val="tx2">
                    <a:lumMod val="75000"/>
                  </a:schemeClr>
                </a:solidFill>
              </a:rPr>
              <a:t>¿Quién soy?</a:t>
            </a:r>
          </a:p>
          <a:p>
            <a:pPr algn="ctr"/>
            <a:r>
              <a:rPr lang="es-MX" sz="2400" dirty="0">
                <a:solidFill>
                  <a:schemeClr val="tx2">
                    <a:lumMod val="75000"/>
                  </a:schemeClr>
                </a:solidFill>
              </a:rPr>
              <a:t>(primera parte)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447764" y="2397948"/>
            <a:ext cx="536459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dirty="0"/>
          </a:p>
          <a:p>
            <a:pPr>
              <a:spcAft>
                <a:spcPts val="0"/>
              </a:spcAft>
            </a:pPr>
            <a:r>
              <a:rPr lang="es-MX" dirty="0" smtClean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1.3 La </a:t>
            </a:r>
            <a:r>
              <a:rPr lang="es-MX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práctica del autoconocimiento a nivel personal y </a:t>
            </a:r>
            <a:r>
              <a:rPr lang="es-MX" dirty="0" smtClean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académico</a:t>
            </a:r>
            <a:endParaRPr lang="es-MX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MX" dirty="0" smtClean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1.4 El </a:t>
            </a:r>
            <a:r>
              <a:rPr lang="es-MX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desarrollo del ser en constante construcción: plan de vida y </a:t>
            </a:r>
            <a:r>
              <a:rPr lang="es-MX" dirty="0" smtClean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carrera</a:t>
            </a:r>
            <a:endParaRPr lang="es-MX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s-MX" sz="20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115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979712" y="517723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Semana 2. ¿Quién soy?</a:t>
            </a:r>
          </a:p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(primera parte)</a:t>
            </a:r>
          </a:p>
        </p:txBody>
      </p:sp>
      <p:sp>
        <p:nvSpPr>
          <p:cNvPr id="6" name="Rectángulo 5"/>
          <p:cNvSpPr/>
          <p:nvPr/>
        </p:nvSpPr>
        <p:spPr>
          <a:xfrm>
            <a:off x="395536" y="1340768"/>
            <a:ext cx="8352928" cy="4632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Durante todos tus años en la escuela, seguramente has aprendido mucho respecto a diversos campos del conocimiento: matemáticas, ciencias naturales, ciencias sociales, historia, incluso sobre arte, deportes y demás. Sin embargo, es muy probable que en la escuela te hayan enseñado muy poco sobre una materia fundamental: el autoconocimiento.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Una clave </a:t>
            </a:r>
            <a:r>
              <a:rPr lang="es-ES_tradnl" dirty="0" smtClean="0"/>
              <a:t>esencial de </a:t>
            </a:r>
            <a:r>
              <a:rPr lang="es-ES_tradnl" dirty="0"/>
              <a:t>este autoconocimiento radica en darnos cuenta de </a:t>
            </a:r>
            <a:r>
              <a:rPr lang="es-ES_tradnl" dirty="0" smtClean="0"/>
              <a:t>qué </a:t>
            </a:r>
            <a:r>
              <a:rPr lang="es-ES_tradnl" dirty="0"/>
              <a:t>hemos logrado en la vida y que roles desempeñamos. </a:t>
            </a:r>
            <a:endParaRPr lang="es-MX" sz="1600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MX" sz="1600" dirty="0"/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5436096" y="188640"/>
            <a:ext cx="352839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es-MX" sz="1600" b="1" dirty="0"/>
              <a:t>Aprender a aprender</a:t>
            </a:r>
          </a:p>
          <a:p>
            <a:pPr marL="0" indent="0" algn="r">
              <a:spcBef>
                <a:spcPts val="0"/>
              </a:spcBef>
              <a:buNone/>
            </a:pPr>
            <a:endParaRPr lang="es-MX" sz="1600" b="1" dirty="0"/>
          </a:p>
        </p:txBody>
      </p:sp>
      <p:pic>
        <p:nvPicPr>
          <p:cNvPr id="1026" name="Picture 2" descr="Resultado de imagen para escuela">
            <a:extLst>
              <a:ext uri="{FF2B5EF4-FFF2-40B4-BE49-F238E27FC236}">
                <a16:creationId xmlns:a16="http://schemas.microsoft.com/office/drawing/2014/main" xmlns="" id="{DE7232C7-7D7F-411A-8421-ABA78535B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852936"/>
            <a:ext cx="3168352" cy="1778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3792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907704" y="548680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Semana 2. ¿Quién soy?</a:t>
            </a:r>
          </a:p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(primera parte)</a:t>
            </a:r>
          </a:p>
        </p:txBody>
      </p:sp>
      <p:sp>
        <p:nvSpPr>
          <p:cNvPr id="6" name="Rectángulo 5"/>
          <p:cNvSpPr/>
          <p:nvPr/>
        </p:nvSpPr>
        <p:spPr>
          <a:xfrm>
            <a:off x="395536" y="1340768"/>
            <a:ext cx="8352928" cy="3087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Los roles son los “papeles” que a lo largo de la vida vamos desempeñando en los diferentes ámbitos sociales en los que nos desenvolvemos. Algunos son generales, como el rol de hijo, padre, esposo, </a:t>
            </a:r>
            <a:r>
              <a:rPr lang="es-ES_tradnl" dirty="0" smtClean="0"/>
              <a:t>entre varios más. </a:t>
            </a:r>
            <a:r>
              <a:rPr lang="es-ES_tradnl" dirty="0"/>
              <a:t>Otros son específicos a determinadas etapas o profesiones (estudiante, empleado, abogado, </a:t>
            </a:r>
            <a:r>
              <a:rPr lang="es-ES_tradnl" dirty="0" smtClean="0"/>
              <a:t>etc.).</a:t>
            </a: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Los roles son definidos </a:t>
            </a:r>
            <a:r>
              <a:rPr lang="es-ES_tradnl" dirty="0" smtClean="0"/>
              <a:t>socialmente y, </a:t>
            </a:r>
            <a:r>
              <a:rPr lang="es-ES_tradnl" dirty="0"/>
              <a:t>por lo </a:t>
            </a:r>
            <a:r>
              <a:rPr lang="es-ES_tradnl" dirty="0" smtClean="0"/>
              <a:t>tanto, </a:t>
            </a:r>
            <a:r>
              <a:rPr lang="es-ES_tradnl" dirty="0"/>
              <a:t>cargan con una serie de expectativas sobre cómo deben desempeñarse. Nosotros nos apropiamos </a:t>
            </a:r>
            <a:r>
              <a:rPr lang="es-ES_tradnl" dirty="0" smtClean="0"/>
              <a:t>bastantes veces </a:t>
            </a:r>
            <a:r>
              <a:rPr lang="es-ES_tradnl" dirty="0"/>
              <a:t>de esos roles y se convierten en pieza fundamental de nuestra identidad (simplemente piensa cuántas veces, ante la pregunta “¿quién eres?”, respondes haciendo referencia a uno de esos roles, además de tu nombre</a:t>
            </a:r>
            <a:r>
              <a:rPr lang="es-ES_tradnl" dirty="0" smtClean="0"/>
              <a:t>).</a:t>
            </a:r>
            <a:endParaRPr lang="es-MX" sz="1600" dirty="0"/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5436096" y="188640"/>
            <a:ext cx="352839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es-MX" sz="1600" b="1" dirty="0"/>
              <a:t>Aprender a aprender</a:t>
            </a:r>
          </a:p>
          <a:p>
            <a:pPr marL="0" indent="0" algn="r">
              <a:spcBef>
                <a:spcPts val="0"/>
              </a:spcBef>
              <a:buNone/>
            </a:pPr>
            <a:endParaRPr lang="es-MX" sz="1600" b="1" dirty="0"/>
          </a:p>
        </p:txBody>
      </p:sp>
      <p:pic>
        <p:nvPicPr>
          <p:cNvPr id="2" name="Picture 2" descr="Resultado de imagen para roles">
            <a:extLst>
              <a:ext uri="{FF2B5EF4-FFF2-40B4-BE49-F238E27FC236}">
                <a16:creationId xmlns:a16="http://schemas.microsoft.com/office/drawing/2014/main" xmlns="" id="{7D639786-168C-4930-BB35-CC1F34C2F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507582"/>
            <a:ext cx="514350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1560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907704" y="476672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Semana 2. ¿Quién soy?</a:t>
            </a:r>
          </a:p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(primera parte)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65063" y="1060177"/>
            <a:ext cx="8352928" cy="5640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Uno de los mejores ejemplos es el rol de género. En nuestra sociedad, ser hombre o mujer no es algo que se limita a las diferencias físicas y biológicas: es un papel que trae consigo expectativas sobre cómo actuar, sobre gustos, actitudes y posibilidades de desarrollo. 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Este ejemplo también puede mostrar </a:t>
            </a:r>
            <a:r>
              <a:rPr lang="es-ES_tradnl" dirty="0" smtClean="0"/>
              <a:t>cómo, </a:t>
            </a:r>
            <a:r>
              <a:rPr lang="es-ES_tradnl" dirty="0"/>
              <a:t>a </a:t>
            </a:r>
            <a:r>
              <a:rPr lang="es-ES_tradnl" dirty="0" smtClean="0"/>
              <a:t>veces, </a:t>
            </a:r>
            <a:r>
              <a:rPr lang="es-ES_tradnl" dirty="0"/>
              <a:t>esos roles pueden no ser de nuestro agrado, y por eso los transformamos, adaptamos, </a:t>
            </a:r>
            <a:r>
              <a:rPr lang="es-ES_tradnl" dirty="0" smtClean="0"/>
              <a:t>cambiamos, o </a:t>
            </a:r>
            <a:r>
              <a:rPr lang="es-ES_tradnl" dirty="0"/>
              <a:t>incluso los rechazamos. 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La identidad es una construcción personal, pero las piezas </a:t>
            </a:r>
            <a:r>
              <a:rPr lang="es-ES_tradnl" dirty="0" smtClean="0"/>
              <a:t>o partes muchas </a:t>
            </a:r>
            <a:r>
              <a:rPr lang="es-ES_tradnl" dirty="0"/>
              <a:t>veces están planteadas por la sociedad. </a:t>
            </a:r>
            <a:r>
              <a:rPr lang="es-ES_tradnl" dirty="0" smtClean="0"/>
              <a:t>No obstante, conforme </a:t>
            </a:r>
            <a:r>
              <a:rPr lang="es-ES_tradnl" dirty="0"/>
              <a:t>crecemos, dejamos de ser entes pasivos que aceptan un rol, y nos convertimos en sujetos activos capaces de definir </a:t>
            </a:r>
            <a:r>
              <a:rPr lang="es-ES_tradnl" dirty="0" smtClean="0"/>
              <a:t>el  </a:t>
            </a:r>
            <a:r>
              <a:rPr lang="es-ES_tradnl" dirty="0"/>
              <a:t>propio papel en el entorno en el </a:t>
            </a:r>
            <a:r>
              <a:rPr lang="es-ES_tradnl" dirty="0" smtClean="0"/>
              <a:t>cual nos </a:t>
            </a:r>
            <a:r>
              <a:rPr lang="es-ES_tradnl" dirty="0"/>
              <a:t>desarrollamos. </a:t>
            </a:r>
            <a:endParaRPr lang="es-MX" sz="1600" dirty="0"/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5436096" y="188640"/>
            <a:ext cx="352839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es-MX" sz="1600" b="1" dirty="0"/>
              <a:t>Aprender a aprender</a:t>
            </a:r>
          </a:p>
          <a:p>
            <a:pPr marL="0" indent="0" algn="r">
              <a:spcBef>
                <a:spcPts val="0"/>
              </a:spcBef>
              <a:buNone/>
            </a:pPr>
            <a:endParaRPr lang="es-MX" sz="1600" b="1" dirty="0"/>
          </a:p>
        </p:txBody>
      </p:sp>
      <p:pic>
        <p:nvPicPr>
          <p:cNvPr id="2" name="Picture 2" descr="Resultado de imagen para roles de gÃ©nero">
            <a:extLst>
              <a:ext uri="{FF2B5EF4-FFF2-40B4-BE49-F238E27FC236}">
                <a16:creationId xmlns:a16="http://schemas.microsoft.com/office/drawing/2014/main" xmlns="" id="{65440617-03EA-488E-9F2F-DFD033EE1E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314572"/>
            <a:ext cx="3527475" cy="1800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7224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907704" y="404664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Semana 2. ¿Quién soy?</a:t>
            </a:r>
          </a:p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(primera parte)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65063" y="1060177"/>
            <a:ext cx="8352928" cy="5002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Dado que </a:t>
            </a:r>
            <a:r>
              <a:rPr lang="es-ES_tradnl" dirty="0" smtClean="0"/>
              <a:t>los roles </a:t>
            </a:r>
            <a:r>
              <a:rPr lang="es-ES_tradnl" dirty="0"/>
              <a:t>responden a cierta concepción social, normalmente asumir </a:t>
            </a:r>
            <a:r>
              <a:rPr lang="es-ES_tradnl" dirty="0" smtClean="0"/>
              <a:t>uno  </a:t>
            </a:r>
            <a:r>
              <a:rPr lang="es-ES_tradnl" dirty="0"/>
              <a:t>puede significar también </a:t>
            </a:r>
            <a:r>
              <a:rPr lang="es-ES_tradnl" dirty="0" smtClean="0"/>
              <a:t>aceptar un </a:t>
            </a:r>
            <a:r>
              <a:rPr lang="es-ES_tradnl" dirty="0"/>
              <a:t>límite en cuanto a lo que somos, queremos y </a:t>
            </a:r>
            <a:r>
              <a:rPr lang="es-ES_tradnl" dirty="0" smtClean="0"/>
              <a:t>podemos hacer. </a:t>
            </a:r>
            <a:r>
              <a:rPr lang="es-ES_tradnl" dirty="0"/>
              <a:t>Por ejemplo, </a:t>
            </a:r>
            <a:r>
              <a:rPr lang="es-ES_tradnl" dirty="0" smtClean="0"/>
              <a:t>adoptar un </a:t>
            </a:r>
            <a:r>
              <a:rPr lang="es-ES_tradnl" dirty="0"/>
              <a:t>rol de mujer en una sociedad patriarcal (machista) significa limitar la esfera del desarrollo académico y profesional, para concentrarse en la del desarrollo familiar (en el rol de madre tradicional).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De esa </a:t>
            </a:r>
            <a:r>
              <a:rPr lang="es-ES_tradnl" dirty="0" smtClean="0"/>
              <a:t>manera </a:t>
            </a:r>
            <a:r>
              <a:rPr lang="es-ES_tradnl" dirty="0"/>
              <a:t>es posible que no nos demos cuenta </a:t>
            </a:r>
            <a:r>
              <a:rPr lang="es-ES_tradnl" dirty="0" smtClean="0"/>
              <a:t>cómo </a:t>
            </a:r>
            <a:r>
              <a:rPr lang="es-ES_tradnl" dirty="0"/>
              <a:t>vamos incorporando a nuestro pensamiento esquemas y modelos mentales que no nos </a:t>
            </a:r>
            <a:r>
              <a:rPr lang="es-ES_tradnl" dirty="0" smtClean="0"/>
              <a:t>permiten identificar </a:t>
            </a:r>
            <a:r>
              <a:rPr lang="es-ES_tradnl" dirty="0"/>
              <a:t>nuestros talentos y posibilidades de desarrollo.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“Soy víctima del destino</a:t>
            </a:r>
            <a:r>
              <a:rPr lang="es-ES_tradnl" dirty="0" smtClean="0"/>
              <a:t>”.</a:t>
            </a: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“Dependo de lo que los demás quieran</a:t>
            </a:r>
            <a:r>
              <a:rPr lang="es-ES_tradnl" dirty="0" smtClean="0"/>
              <a:t>”.</a:t>
            </a: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“Mejor me conformo con lo que tengo seguro</a:t>
            </a:r>
            <a:r>
              <a:rPr lang="es-ES_tradnl" dirty="0" smtClean="0"/>
              <a:t>”.</a:t>
            </a: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“Para que arriesgarme… puedo fracasar”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“Mi lugar en la vida es </a:t>
            </a:r>
            <a:r>
              <a:rPr lang="es-ES_tradnl" dirty="0" smtClean="0"/>
              <a:t>éste”.</a:t>
            </a:r>
            <a:endParaRPr lang="es-MX" sz="1600" dirty="0"/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5436096" y="188640"/>
            <a:ext cx="352839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es-MX" sz="1600" b="1" dirty="0"/>
              <a:t>Aprender a aprender</a:t>
            </a:r>
          </a:p>
          <a:p>
            <a:pPr marL="0" indent="0" algn="r">
              <a:spcBef>
                <a:spcPts val="0"/>
              </a:spcBef>
              <a:buNone/>
            </a:pPr>
            <a:endParaRPr lang="es-MX" sz="1600" b="1" dirty="0"/>
          </a:p>
        </p:txBody>
      </p:sp>
      <p:pic>
        <p:nvPicPr>
          <p:cNvPr id="2" name="Picture 2" descr="Resultado de imagen para habitos mentales negativos">
            <a:extLst>
              <a:ext uri="{FF2B5EF4-FFF2-40B4-BE49-F238E27FC236}">
                <a16:creationId xmlns:a16="http://schemas.microsoft.com/office/drawing/2014/main" xmlns="" id="{A0F008F1-F517-403D-9E2D-2A5C88B893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850314"/>
            <a:ext cx="3522632" cy="2267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7555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907704" y="404664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Semana 2. ¿Quién soy?</a:t>
            </a:r>
          </a:p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(primera parte)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65063" y="1060177"/>
            <a:ext cx="8352928" cy="55779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Si los roles son “papeles que jugamos en esta obra de teatro que es la vida</a:t>
            </a:r>
            <a:r>
              <a:rPr lang="es-ES_tradnl" dirty="0" smtClean="0"/>
              <a:t>”, </a:t>
            </a:r>
            <a:r>
              <a:rPr lang="es-ES_tradnl" dirty="0"/>
              <a:t>¿no podríamos convertirnos en los escritores del </a:t>
            </a:r>
            <a:r>
              <a:rPr lang="es-ES_tradnl" dirty="0" smtClean="0"/>
              <a:t>guion </a:t>
            </a:r>
            <a:r>
              <a:rPr lang="es-ES_tradnl" dirty="0"/>
              <a:t>y diseñar un papel que esté no a la medida de lo que somos, sino a la medida de aquello en </a:t>
            </a:r>
            <a:r>
              <a:rPr lang="es-ES_tradnl" dirty="0" smtClean="0"/>
              <a:t>lo que </a:t>
            </a:r>
            <a:r>
              <a:rPr lang="es-ES_tradnl" dirty="0"/>
              <a:t>queremos convertirnos?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Nuestro potencial de desarrollo como seres humanos es enorme, </a:t>
            </a:r>
            <a:r>
              <a:rPr lang="es-ES_tradnl" dirty="0" smtClean="0"/>
              <a:t>tal como </a:t>
            </a:r>
            <a:r>
              <a:rPr lang="es-ES_tradnl" dirty="0"/>
              <a:t>lo muestra la biografía de grandes figuras históricas en todos los ámbitos: la ciencia, el deporte, el arte, la política, </a:t>
            </a:r>
            <a:r>
              <a:rPr lang="es-ES_tradnl" dirty="0" smtClean="0"/>
              <a:t>entre otros, </a:t>
            </a:r>
            <a:r>
              <a:rPr lang="es-ES_tradnl" dirty="0"/>
              <a:t>e incluso con condiciones innatas adversas. 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En eso consiste el concepto de autorrealización de Abraham Maslow: el desarrollo de todo nuestro potencial para convertirnos plenamente en lo que somos y aspiramos ser. </a:t>
            </a:r>
            <a:endParaRPr lang="es-MX" sz="1600" dirty="0"/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5436096" y="188640"/>
            <a:ext cx="352839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es-MX" sz="1600" b="1" dirty="0"/>
              <a:t>Aprender a aprender</a:t>
            </a:r>
          </a:p>
          <a:p>
            <a:pPr marL="0" indent="0" algn="r">
              <a:spcBef>
                <a:spcPts val="0"/>
              </a:spcBef>
              <a:buNone/>
            </a:pPr>
            <a:endParaRPr lang="es-MX" sz="1600" b="1" dirty="0"/>
          </a:p>
        </p:txBody>
      </p:sp>
      <p:sp>
        <p:nvSpPr>
          <p:cNvPr id="2" name="AutoShape 2" descr="Resultado de imagen para paralimpicos">
            <a:extLst>
              <a:ext uri="{FF2B5EF4-FFF2-40B4-BE49-F238E27FC236}">
                <a16:creationId xmlns:a16="http://schemas.microsoft.com/office/drawing/2014/main" xmlns="" id="{D0C6174A-E32E-4292-ADA7-46B142A7349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pic>
        <p:nvPicPr>
          <p:cNvPr id="5124" name="Picture 4" descr="Resultado de imagen para paralimpicos">
            <a:extLst>
              <a:ext uri="{FF2B5EF4-FFF2-40B4-BE49-F238E27FC236}">
                <a16:creationId xmlns:a16="http://schemas.microsoft.com/office/drawing/2014/main" xmlns="" id="{4DEC51AC-B06E-453F-AA36-C3A8DA7A7F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276600"/>
            <a:ext cx="3779912" cy="2124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676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907704" y="740603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Semana 2. ¿Quién soy?</a:t>
            </a:r>
          </a:p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(primera parte)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65062" y="1060178"/>
            <a:ext cx="8878937" cy="6431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Parte de ese proceso de </a:t>
            </a:r>
            <a:r>
              <a:rPr lang="es-ES_tradnl" dirty="0" smtClean="0"/>
              <a:t>autorrealización </a:t>
            </a:r>
            <a:r>
              <a:rPr lang="es-ES_tradnl" dirty="0"/>
              <a:t>consiste en identificar hábitos de desarrollo que atiendan nuestras diferentes necesidades: físicas, sociales, de autoestima, </a:t>
            </a:r>
            <a:r>
              <a:rPr lang="es-ES_tradnl" dirty="0" smtClean="0"/>
              <a:t>entre otras. </a:t>
            </a: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MX" sz="1600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MX" sz="1600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MX" sz="1600" dirty="0"/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5436096" y="188640"/>
            <a:ext cx="352839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es-MX" sz="1600" b="1" dirty="0"/>
              <a:t>Aprender a aprender</a:t>
            </a:r>
          </a:p>
          <a:p>
            <a:pPr marL="0" indent="0" algn="r">
              <a:spcBef>
                <a:spcPts val="0"/>
              </a:spcBef>
              <a:buNone/>
            </a:pPr>
            <a:endParaRPr lang="es-MX" sz="1600" b="1" dirty="0"/>
          </a:p>
        </p:txBody>
      </p:sp>
      <p:grpSp>
        <p:nvGrpSpPr>
          <p:cNvPr id="10" name="11 Grupo"/>
          <p:cNvGrpSpPr/>
          <p:nvPr/>
        </p:nvGrpSpPr>
        <p:grpSpPr>
          <a:xfrm>
            <a:off x="1122467" y="2377408"/>
            <a:ext cx="7547137" cy="4467999"/>
            <a:chOff x="-3136224" y="1700808"/>
            <a:chExt cx="7547137" cy="4467999"/>
          </a:xfrm>
        </p:grpSpPr>
        <p:pic>
          <p:nvPicPr>
            <p:cNvPr id="11" name="9 Imagen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136224" y="1700808"/>
              <a:ext cx="6802574" cy="4467999"/>
            </a:xfrm>
            <a:prstGeom prst="rect">
              <a:avLst/>
            </a:prstGeom>
          </p:spPr>
        </p:pic>
        <p:sp>
          <p:nvSpPr>
            <p:cNvPr id="12" name="10 CuadroTexto"/>
            <p:cNvSpPr txBox="1"/>
            <p:nvPr/>
          </p:nvSpPr>
          <p:spPr>
            <a:xfrm>
              <a:off x="11734" y="1930695"/>
              <a:ext cx="28218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b="1" dirty="0" smtClean="0"/>
                <a:t>Necesidad de autorrealización</a:t>
              </a:r>
            </a:p>
            <a:p>
              <a:r>
                <a:rPr lang="es-MX" sz="1200" dirty="0" smtClean="0">
                  <a:solidFill>
                    <a:schemeClr val="bg1">
                      <a:lumMod val="65000"/>
                    </a:schemeClr>
                  </a:solidFill>
                </a:rPr>
                <a:t>Desarrollo potencial.</a:t>
              </a:r>
              <a:endParaRPr lang="es-ES" sz="12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13" name="14 CuadroTexto"/>
            <p:cNvSpPr txBox="1"/>
            <p:nvPr/>
          </p:nvSpPr>
          <p:spPr>
            <a:xfrm>
              <a:off x="300087" y="2753057"/>
              <a:ext cx="28218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b="1" dirty="0" smtClean="0"/>
                <a:t>Necesidad de autoestima</a:t>
              </a:r>
            </a:p>
            <a:p>
              <a:r>
                <a:rPr lang="es-MX" sz="1200" dirty="0" smtClean="0">
                  <a:solidFill>
                    <a:schemeClr val="bg1">
                      <a:lumMod val="65000"/>
                    </a:schemeClr>
                  </a:solidFill>
                </a:rPr>
                <a:t>Reconocimiento, confianza, respeto, éxito.</a:t>
              </a:r>
              <a:endParaRPr lang="es-ES" sz="12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15" name="15 CuadroTexto"/>
            <p:cNvSpPr txBox="1"/>
            <p:nvPr/>
          </p:nvSpPr>
          <p:spPr>
            <a:xfrm>
              <a:off x="844495" y="3473142"/>
              <a:ext cx="28218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b="1" dirty="0" smtClean="0"/>
                <a:t>Necesidades sociales</a:t>
              </a:r>
            </a:p>
            <a:p>
              <a:r>
                <a:rPr lang="es-MX" sz="1200" dirty="0" smtClean="0">
                  <a:solidFill>
                    <a:schemeClr val="bg1">
                      <a:lumMod val="65000"/>
                    </a:schemeClr>
                  </a:solidFill>
                </a:rPr>
                <a:t>Desarrollo afectivo, asociación, aceptación, afecto, intimidad sexual</a:t>
              </a:r>
              <a:endParaRPr lang="es-ES" sz="12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16" name="16 CuadroTexto"/>
            <p:cNvSpPr txBox="1"/>
            <p:nvPr/>
          </p:nvSpPr>
          <p:spPr>
            <a:xfrm>
              <a:off x="1187624" y="4149080"/>
              <a:ext cx="28218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b="1" dirty="0" smtClean="0"/>
                <a:t>Necesidad de seguridad</a:t>
              </a:r>
            </a:p>
            <a:p>
              <a:r>
                <a:rPr lang="es-MX" sz="1200" dirty="0" smtClean="0">
                  <a:solidFill>
                    <a:schemeClr val="bg1">
                      <a:lumMod val="65000"/>
                    </a:schemeClr>
                  </a:solidFill>
                </a:rPr>
                <a:t>Necesidad de sentirse seguro y protegido: Vivienda, empleo.</a:t>
              </a:r>
              <a:endParaRPr lang="es-ES" sz="12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17" name="17 CuadroTexto"/>
            <p:cNvSpPr txBox="1"/>
            <p:nvPr/>
          </p:nvSpPr>
          <p:spPr>
            <a:xfrm>
              <a:off x="1589058" y="4886878"/>
              <a:ext cx="28218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b="1" dirty="0" smtClean="0"/>
                <a:t>Necesidades fisiológicas o básicas</a:t>
              </a:r>
            </a:p>
            <a:p>
              <a:r>
                <a:rPr lang="es-MX" sz="1200" dirty="0" smtClean="0">
                  <a:solidFill>
                    <a:schemeClr val="bg1">
                      <a:lumMod val="65000"/>
                    </a:schemeClr>
                  </a:solidFill>
                </a:rPr>
                <a:t>Alimentación, mantenimiento de salud, respiración, descanso, sexo.</a:t>
              </a:r>
              <a:endParaRPr lang="es-ES" sz="12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4541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907704" y="740603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Semana 2. ¿Quién soy?</a:t>
            </a:r>
          </a:p>
          <a:p>
            <a:pPr algn="ctr"/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(primera parte)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65063" y="1060177"/>
            <a:ext cx="8352928" cy="5449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Una de las armas fundamentales para el logro de la autorrealización, consiste en identificar nuestros principales talentos, y poder implementar hábitos que </a:t>
            </a:r>
            <a:r>
              <a:rPr lang="es-ES_tradnl" dirty="0" smtClean="0"/>
              <a:t>posibiliten su </a:t>
            </a:r>
            <a:r>
              <a:rPr lang="es-ES_tradnl" dirty="0"/>
              <a:t>desarrollo. Hablamos aquí tanto de los hábitos directamente relacionados con esos talentos (como puede ser leer o escribir, desarrollar una disciplina deportiva, </a:t>
            </a:r>
            <a:r>
              <a:rPr lang="es-ES_tradnl" dirty="0" smtClean="0"/>
              <a:t>etc.), </a:t>
            </a:r>
            <a:r>
              <a:rPr lang="es-ES_tradnl" dirty="0"/>
              <a:t>como </a:t>
            </a:r>
            <a:r>
              <a:rPr lang="es-ES_tradnl" dirty="0" smtClean="0"/>
              <a:t>de los </a:t>
            </a:r>
            <a:r>
              <a:rPr lang="es-ES_tradnl" dirty="0"/>
              <a:t>que ayudan a tener un equilibrio bio-psíquico general (meditar, comer bien, cuidar nuestras amistades). 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endParaRPr lang="es-ES_tradnl" dirty="0"/>
          </a:p>
          <a:p>
            <a:pPr algn="just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</a:pPr>
            <a:r>
              <a:rPr lang="es-ES_tradnl" dirty="0"/>
              <a:t>El talento se define como </a:t>
            </a:r>
            <a:r>
              <a:rPr lang="es-ES_tradnl" dirty="0" smtClean="0"/>
              <a:t>la </a:t>
            </a:r>
            <a:r>
              <a:rPr lang="es-ES_tradnl" dirty="0"/>
              <a:t>capacidad </a:t>
            </a:r>
            <a:r>
              <a:rPr lang="es-ES_tradnl" dirty="0" smtClean="0"/>
              <a:t>o </a:t>
            </a:r>
            <a:r>
              <a:rPr lang="es-ES_tradnl" dirty="0"/>
              <a:t>aptitud que </a:t>
            </a:r>
            <a:r>
              <a:rPr lang="es-ES_tradnl" dirty="0" smtClean="0"/>
              <a:t>una persona posee, </a:t>
            </a:r>
            <a:r>
              <a:rPr lang="es-ES_tradnl" dirty="0"/>
              <a:t>y que le facilita aprender determinadas cosas </a:t>
            </a:r>
            <a:r>
              <a:rPr lang="es-ES_tradnl" dirty="0" smtClean="0"/>
              <a:t>o </a:t>
            </a:r>
            <a:r>
              <a:rPr lang="es-ES_tradnl" dirty="0"/>
              <a:t>ser muy hábil en el desarrollo de una actividad</a:t>
            </a:r>
            <a:r>
              <a:rPr lang="es-ES_tradnl" dirty="0" smtClean="0"/>
              <a:t>.</a:t>
            </a:r>
            <a:endParaRPr lang="es-MX" sz="1600" dirty="0"/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5436096" y="188640"/>
            <a:ext cx="352839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es-MX" sz="1600" b="1" dirty="0"/>
              <a:t>Aprender a aprender</a:t>
            </a:r>
          </a:p>
          <a:p>
            <a:pPr marL="0" indent="0" algn="r">
              <a:spcBef>
                <a:spcPts val="0"/>
              </a:spcBef>
              <a:buNone/>
            </a:pPr>
            <a:endParaRPr lang="es-MX" sz="1600" b="1" dirty="0"/>
          </a:p>
        </p:txBody>
      </p:sp>
      <p:sp>
        <p:nvSpPr>
          <p:cNvPr id="2" name="AutoShape 2" descr="Resultado de imagen para paralimpicos">
            <a:extLst>
              <a:ext uri="{FF2B5EF4-FFF2-40B4-BE49-F238E27FC236}">
                <a16:creationId xmlns:a16="http://schemas.microsoft.com/office/drawing/2014/main" xmlns="" id="{D0C6174A-E32E-4292-ADA7-46B142A7349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pic>
        <p:nvPicPr>
          <p:cNvPr id="7170" name="Picture 2" descr="Resultado de imagen para talento">
            <a:extLst>
              <a:ext uri="{FF2B5EF4-FFF2-40B4-BE49-F238E27FC236}">
                <a16:creationId xmlns:a16="http://schemas.microsoft.com/office/drawing/2014/main" xmlns="" id="{C8921BEE-65C0-41DC-939B-1707D6E566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508" y="3603440"/>
            <a:ext cx="2627784" cy="1970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48267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Alia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Aliat</Template>
  <TotalTime>3275</TotalTime>
  <Words>1101</Words>
  <Application>Microsoft Office PowerPoint</Application>
  <PresentationFormat>Presentación en pantalla (4:3)</PresentationFormat>
  <Paragraphs>126</Paragraphs>
  <Slides>11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Tema Aliat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Montserrat Montes</dc:creator>
  <cp:lastModifiedBy>Eduardo Duran Valdivieso</cp:lastModifiedBy>
  <cp:revision>245</cp:revision>
  <dcterms:created xsi:type="dcterms:W3CDTF">2014-05-11T11:05:53Z</dcterms:created>
  <dcterms:modified xsi:type="dcterms:W3CDTF">2018-08-09T14:48:47Z</dcterms:modified>
</cp:coreProperties>
</file>