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68" r:id="rId2"/>
    <p:sldId id="277" r:id="rId3"/>
    <p:sldId id="272" r:id="rId4"/>
    <p:sldId id="320" r:id="rId5"/>
    <p:sldId id="321" r:id="rId6"/>
    <p:sldId id="322" r:id="rId7"/>
    <p:sldId id="323" r:id="rId8"/>
    <p:sldId id="324" r:id="rId9"/>
    <p:sldId id="319" r:id="rId10"/>
    <p:sldId id="310" r:id="rId11"/>
  </p:sldIdLst>
  <p:sldSz cx="9144000" cy="6858000" type="screen4x3"/>
  <p:notesSz cx="6797675" cy="992822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uardo Duran Valdivieso" initials="EDV" lastIdx="3" clrIdx="0">
    <p:extLst>
      <p:ext uri="{19B8F6BF-5375-455C-9EA6-DF929625EA0E}">
        <p15:presenceInfo xmlns:p15="http://schemas.microsoft.com/office/powerpoint/2012/main" userId="S-1-5-21-646772253-1289633827-1192074079-97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187" autoAdjust="0"/>
    <p:restoredTop sz="96433" autoAdjust="0"/>
  </p:normalViewPr>
  <p:slideViewPr>
    <p:cSldViewPr>
      <p:cViewPr varScale="1">
        <p:scale>
          <a:sx n="113" d="100"/>
          <a:sy n="113" d="100"/>
        </p:scale>
        <p:origin x="22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06F6BE-34D6-4265-9C55-2506A8FFD28B}" type="datetimeFigureOut">
              <a:rPr lang="es-MX" smtClean="0"/>
              <a:pPr/>
              <a:t>08/08/2018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81F34-735A-4728-8C6A-5E7ED4245D8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94013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DC52A-FEF4-4BBF-ABBB-DBB7EACDBEA0}" type="datetimeFigureOut">
              <a:rPr lang="es-MX" smtClean="0"/>
              <a:pPr/>
              <a:t>08/08/2018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FAC17-0F30-412F-8DB9-30B23B0A707B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57825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Imagen</a:t>
            </a:r>
            <a:r>
              <a:rPr lang="es-MX" baseline="0" dirty="0"/>
              <a:t> 53184273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FAC17-0F30-412F-8DB9-30B23B0A707B}" type="slidenum">
              <a:rPr lang="es-MX" smtClean="0"/>
              <a:pPr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54656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Imagen</a:t>
            </a:r>
            <a:r>
              <a:rPr lang="es-MX" baseline="0" dirty="0"/>
              <a:t> 53184273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FAC17-0F30-412F-8DB9-30B23B0A707B}" type="slidenum">
              <a:rPr lang="es-MX" smtClean="0"/>
              <a:pPr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27576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Imagen</a:t>
            </a:r>
            <a:r>
              <a:rPr lang="es-MX" baseline="0" dirty="0"/>
              <a:t> 53184273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FAC17-0F30-412F-8DB9-30B23B0A707B}" type="slidenum">
              <a:rPr lang="es-MX" smtClean="0"/>
              <a:pPr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87347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Imagen</a:t>
            </a:r>
            <a:r>
              <a:rPr lang="es-MX" baseline="0" dirty="0"/>
              <a:t> 53184273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FAC17-0F30-412F-8DB9-30B23B0A707B}" type="slidenum">
              <a:rPr lang="es-MX" smtClean="0"/>
              <a:pPr/>
              <a:t>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30099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Imagen</a:t>
            </a:r>
            <a:r>
              <a:rPr lang="es-MX" baseline="0" dirty="0"/>
              <a:t> 53184273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FAC17-0F30-412F-8DB9-30B23B0A707B}" type="slidenum">
              <a:rPr lang="es-MX" smtClean="0"/>
              <a:pPr/>
              <a:t>7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34832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Imagen</a:t>
            </a:r>
            <a:r>
              <a:rPr lang="es-MX" baseline="0" dirty="0"/>
              <a:t> 53184273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FAC17-0F30-412F-8DB9-30B23B0A707B}" type="slidenum">
              <a:rPr lang="es-MX" smtClean="0"/>
              <a:pPr/>
              <a:t>8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65912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Imagen</a:t>
            </a:r>
            <a:r>
              <a:rPr lang="es-MX" baseline="0" dirty="0"/>
              <a:t> 53184273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FAC17-0F30-412F-8DB9-30B23B0A707B}" type="slidenum">
              <a:rPr lang="es-MX" smtClean="0"/>
              <a:pPr/>
              <a:t>9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15969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Imagen</a:t>
            </a:r>
            <a:r>
              <a:rPr lang="es-MX" baseline="0" dirty="0"/>
              <a:t> 53184273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FAC17-0F30-412F-8DB9-30B23B0A707B}" type="slidenum">
              <a:rPr lang="es-MX" smtClean="0"/>
              <a:pPr/>
              <a:t>10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90727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C26C9-4458-416F-AFB8-F7E2D975ECEA}" type="datetimeFigureOut">
              <a:rPr lang="es-MX" smtClean="0"/>
              <a:pPr/>
              <a:t>08/08/2018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41284-C89F-4593-8B6C-AE6877C9A3C2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85682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C26C9-4458-416F-AFB8-F7E2D975ECEA}" type="datetimeFigureOut">
              <a:rPr lang="es-MX" smtClean="0"/>
              <a:pPr/>
              <a:t>08/08/2018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41284-C89F-4593-8B6C-AE6877C9A3C2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14077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C26C9-4458-416F-AFB8-F7E2D975ECEA}" type="datetimeFigureOut">
              <a:rPr lang="es-MX" smtClean="0"/>
              <a:pPr/>
              <a:t>08/08/2018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41284-C89F-4593-8B6C-AE6877C9A3C2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57250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>
            <a:normAutofit/>
          </a:bodyPr>
          <a:lstStyle>
            <a:lvl1pPr algn="l">
              <a:defRPr sz="3200" b="1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C26C9-4458-416F-AFB8-F7E2D975ECEA}" type="datetimeFigureOut">
              <a:rPr lang="es-MX" smtClean="0"/>
              <a:pPr/>
              <a:t>08/08/2018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41284-C89F-4593-8B6C-AE6877C9A3C2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32474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C26C9-4458-416F-AFB8-F7E2D975ECEA}" type="datetimeFigureOut">
              <a:rPr lang="es-MX" smtClean="0"/>
              <a:pPr/>
              <a:t>08/08/2018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41284-C89F-4593-8B6C-AE6877C9A3C2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82350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C26C9-4458-416F-AFB8-F7E2D975ECEA}" type="datetimeFigureOut">
              <a:rPr lang="es-MX" smtClean="0"/>
              <a:pPr/>
              <a:t>08/08/2018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41284-C89F-4593-8B6C-AE6877C9A3C2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75876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C26C9-4458-416F-AFB8-F7E2D975ECEA}" type="datetimeFigureOut">
              <a:rPr lang="es-MX" smtClean="0"/>
              <a:pPr/>
              <a:t>08/08/2018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41284-C89F-4593-8B6C-AE6877C9A3C2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0073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C26C9-4458-416F-AFB8-F7E2D975ECEA}" type="datetimeFigureOut">
              <a:rPr lang="es-MX" smtClean="0"/>
              <a:pPr/>
              <a:t>08/08/2018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41284-C89F-4593-8B6C-AE6877C9A3C2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33065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C26C9-4458-416F-AFB8-F7E2D975ECEA}" type="datetimeFigureOut">
              <a:rPr lang="es-MX" smtClean="0"/>
              <a:pPr/>
              <a:t>08/08/2018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41284-C89F-4593-8B6C-AE6877C9A3C2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92381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C26C9-4458-416F-AFB8-F7E2D975ECEA}" type="datetimeFigureOut">
              <a:rPr lang="es-MX" smtClean="0"/>
              <a:pPr/>
              <a:t>08/08/2018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41284-C89F-4593-8B6C-AE6877C9A3C2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08639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C26C9-4458-416F-AFB8-F7E2D975ECEA}" type="datetimeFigureOut">
              <a:rPr lang="es-MX" smtClean="0"/>
              <a:pPr/>
              <a:t>08/08/2018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41284-C89F-4593-8B6C-AE6877C9A3C2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2342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C26C9-4458-416F-AFB8-F7E2D975ECEA}" type="datetimeFigureOut">
              <a:rPr lang="es-MX" smtClean="0"/>
              <a:pPr/>
              <a:t>08/08/2018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41284-C89F-4593-8B6C-AE6877C9A3C2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20569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tutorial.cch.unam.mx/boque2/cuestionarioHoneyAlonso#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CidsTya0Qt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Subtítulo"/>
          <p:cNvSpPr txBox="1">
            <a:spLocks/>
          </p:cNvSpPr>
          <p:nvPr/>
        </p:nvSpPr>
        <p:spPr>
          <a:xfrm>
            <a:off x="1691680" y="1484784"/>
            <a:ext cx="5976665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b="1" dirty="0"/>
              <a:t>Aprender a aprender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755576" y="5910371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400" dirty="0">
                <a:solidFill>
                  <a:schemeClr val="tx2">
                    <a:lumMod val="75000"/>
                  </a:schemeClr>
                </a:solidFill>
              </a:rPr>
              <a:t>Sesión </a:t>
            </a:r>
            <a:r>
              <a:rPr lang="es-MX" sz="2400" dirty="0" smtClean="0">
                <a:solidFill>
                  <a:schemeClr val="tx2">
                    <a:lumMod val="75000"/>
                  </a:schemeClr>
                </a:solidFill>
              </a:rPr>
              <a:t>1. Semana </a:t>
            </a:r>
            <a:r>
              <a:rPr lang="es-MX" sz="2400" dirty="0">
                <a:solidFill>
                  <a:schemeClr val="tx2">
                    <a:lumMod val="75000"/>
                  </a:schemeClr>
                </a:solidFill>
              </a:rPr>
              <a:t>1:  ¿Quién Soy?</a:t>
            </a:r>
          </a:p>
        </p:txBody>
      </p:sp>
      <p:pic>
        <p:nvPicPr>
          <p:cNvPr id="1026" name="Picture 2" descr="Resultado de imagen para autoconocimiento">
            <a:extLst>
              <a:ext uri="{FF2B5EF4-FFF2-40B4-BE49-F238E27FC236}">
                <a16:creationId xmlns:a16="http://schemas.microsoft.com/office/drawing/2014/main" xmlns="" id="{0CC193B8-2B98-4DE1-8A08-F9079B0325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582"/>
          <a:stretch/>
        </p:blipFill>
        <p:spPr bwMode="auto">
          <a:xfrm>
            <a:off x="2699792" y="2348880"/>
            <a:ext cx="3456384" cy="281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5804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907704" y="740603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chemeClr val="tx2">
                    <a:lumMod val="75000"/>
                  </a:schemeClr>
                </a:solidFill>
              </a:rPr>
              <a:t>Semana 1. ¿Quién soy?</a:t>
            </a:r>
          </a:p>
          <a:p>
            <a:pPr algn="ctr"/>
            <a:r>
              <a:rPr lang="es-MX" sz="2000" dirty="0">
                <a:solidFill>
                  <a:schemeClr val="tx2">
                    <a:lumMod val="75000"/>
                  </a:schemeClr>
                </a:solidFill>
              </a:rPr>
              <a:t>(primera parte)</a:t>
            </a:r>
          </a:p>
        </p:txBody>
      </p:sp>
      <p:sp>
        <p:nvSpPr>
          <p:cNvPr id="6" name="Rectángulo 5"/>
          <p:cNvSpPr/>
          <p:nvPr/>
        </p:nvSpPr>
        <p:spPr>
          <a:xfrm>
            <a:off x="611560" y="1700808"/>
            <a:ext cx="5112568" cy="244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r>
              <a:rPr lang="es-MX" sz="1600" dirty="0"/>
              <a:t>En esta semana, como puedes apreciar, </a:t>
            </a:r>
            <a:r>
              <a:rPr lang="es-MX" sz="1600" dirty="0" smtClean="0"/>
              <a:t>revisamos </a:t>
            </a:r>
            <a:r>
              <a:rPr lang="es-MX" sz="1600" dirty="0"/>
              <a:t>los principios básicos del autoconocimiento, como una base para </a:t>
            </a:r>
            <a:r>
              <a:rPr lang="es-MX" sz="1600" dirty="0" smtClean="0"/>
              <a:t>construir </a:t>
            </a:r>
            <a:r>
              <a:rPr lang="es-MX" sz="1600" dirty="0"/>
              <a:t>tu plan de vida y carrera. </a:t>
            </a:r>
          </a:p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r>
              <a:rPr lang="es-MX" sz="1600" dirty="0"/>
              <a:t>Gracias por tu </a:t>
            </a:r>
            <a:r>
              <a:rPr lang="es-MX" sz="1600" dirty="0" smtClean="0"/>
              <a:t>atención. Te </a:t>
            </a:r>
            <a:r>
              <a:rPr lang="es-MX" sz="1600" dirty="0"/>
              <a:t>deseamos el mayor de los éxitos. </a:t>
            </a:r>
          </a:p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endParaRPr lang="es-MX" sz="1600" dirty="0"/>
          </a:p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endParaRPr lang="es-MX" sz="1600" dirty="0"/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5436096" y="188640"/>
            <a:ext cx="3528392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es-MX" sz="1600" b="1" dirty="0"/>
              <a:t>Aprender a aprender</a:t>
            </a:r>
          </a:p>
        </p:txBody>
      </p:sp>
      <p:pic>
        <p:nvPicPr>
          <p:cNvPr id="6146" name="Picture 2" descr="Resultado de imagen para exito">
            <a:extLst>
              <a:ext uri="{FF2B5EF4-FFF2-40B4-BE49-F238E27FC236}">
                <a16:creationId xmlns:a16="http://schemas.microsoft.com/office/drawing/2014/main" xmlns="" id="{33F8E01E-0F7D-40FC-951A-D833854C86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500928"/>
            <a:ext cx="3923926" cy="2615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0856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Subtítulo"/>
          <p:cNvSpPr txBox="1">
            <a:spLocks/>
          </p:cNvSpPr>
          <p:nvPr/>
        </p:nvSpPr>
        <p:spPr>
          <a:xfrm>
            <a:off x="5436096" y="188640"/>
            <a:ext cx="3528392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es-MX" sz="1600" b="1" dirty="0"/>
              <a:t>Aprender a aprender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835696" y="1365300"/>
            <a:ext cx="59766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tx2">
                    <a:lumMod val="75000"/>
                  </a:schemeClr>
                </a:solidFill>
              </a:rPr>
              <a:t>Semana 1. ¿Quién soy</a:t>
            </a:r>
            <a:r>
              <a:rPr lang="es-MX" sz="2400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</a:p>
          <a:p>
            <a:pPr algn="ctr"/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(primera parte)</a:t>
            </a:r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2447764" y="2397948"/>
            <a:ext cx="536459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/>
          </a:p>
          <a:p>
            <a:r>
              <a:rPr lang="es-MX" dirty="0" smtClean="0"/>
              <a:t>1.1 Naturaleza </a:t>
            </a:r>
            <a:r>
              <a:rPr lang="es-MX" dirty="0"/>
              <a:t>narrativa de la identidad </a:t>
            </a:r>
            <a:r>
              <a:rPr lang="es-MX" dirty="0" smtClean="0"/>
              <a:t>personal</a:t>
            </a:r>
            <a:endParaRPr lang="es-MX" dirty="0"/>
          </a:p>
          <a:p>
            <a:r>
              <a:rPr lang="es-MX" dirty="0" smtClean="0"/>
              <a:t>1.2 Percepción</a:t>
            </a:r>
            <a:r>
              <a:rPr lang="es-MX" dirty="0"/>
              <a:t>, memoria, pensamiento y </a:t>
            </a:r>
            <a:r>
              <a:rPr lang="es-MX" dirty="0" smtClean="0"/>
              <a:t>personalidad</a:t>
            </a:r>
            <a:endParaRPr lang="es-MX" dirty="0"/>
          </a:p>
          <a:p>
            <a:endParaRPr lang="es-MX" dirty="0"/>
          </a:p>
          <a:p>
            <a:pPr>
              <a:spcAft>
                <a:spcPts val="0"/>
              </a:spcAft>
            </a:pPr>
            <a:endParaRPr lang="es-MX" sz="200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115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907704" y="648286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chemeClr val="tx2">
                    <a:lumMod val="75000"/>
                  </a:schemeClr>
                </a:solidFill>
              </a:rPr>
              <a:t>Semana 1. ¿Quién soy?</a:t>
            </a:r>
          </a:p>
          <a:p>
            <a:pPr algn="ctr"/>
            <a:r>
              <a:rPr lang="es-MX" sz="2000" dirty="0">
                <a:solidFill>
                  <a:schemeClr val="tx2">
                    <a:lumMod val="75000"/>
                  </a:schemeClr>
                </a:solidFill>
              </a:rPr>
              <a:t>(primera parte)</a:t>
            </a:r>
          </a:p>
        </p:txBody>
      </p:sp>
      <p:sp>
        <p:nvSpPr>
          <p:cNvPr id="6" name="Rectángulo 5"/>
          <p:cNvSpPr/>
          <p:nvPr/>
        </p:nvSpPr>
        <p:spPr>
          <a:xfrm>
            <a:off x="395536" y="1340768"/>
            <a:ext cx="8352928" cy="4874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r>
              <a:rPr lang="es-ES_tradnl" dirty="0"/>
              <a:t>En los últimos </a:t>
            </a:r>
            <a:r>
              <a:rPr lang="es-ES_tradnl" dirty="0" smtClean="0"/>
              <a:t>años </a:t>
            </a:r>
            <a:r>
              <a:rPr lang="es-ES_tradnl" dirty="0"/>
              <a:t>se ha reconocido la importancia de complementar la formación profesional con una serie de competencias que nos preparen para enfrentar los retos que el mundo laboral </a:t>
            </a:r>
            <a:r>
              <a:rPr lang="es-ES_tradnl" dirty="0" smtClean="0"/>
              <a:t>requiere en </a:t>
            </a:r>
            <a:r>
              <a:rPr lang="es-ES_tradnl" dirty="0"/>
              <a:t>un contexto global de cambio constante, incertidumbre y complejidad. </a:t>
            </a:r>
          </a:p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endParaRPr lang="es-ES_tradnl" dirty="0"/>
          </a:p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endParaRPr lang="es-ES_tradnl" dirty="0"/>
          </a:p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endParaRPr lang="es-ES_tradnl" dirty="0"/>
          </a:p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endParaRPr lang="es-ES_tradnl" dirty="0"/>
          </a:p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r>
              <a:rPr lang="es-ES_tradnl" dirty="0"/>
              <a:t>Una de las implicaciones de ese entorno, consiste en la necesidad de desarrollar una capacidad de aprendizaje permanente. Aprender a </a:t>
            </a:r>
            <a:r>
              <a:rPr lang="es-ES_tradnl" dirty="0" smtClean="0"/>
              <a:t>aprender </a:t>
            </a:r>
            <a:r>
              <a:rPr lang="es-ES_tradnl" dirty="0"/>
              <a:t>es una habilidad metacognitiva que </a:t>
            </a:r>
            <a:r>
              <a:rPr lang="es-ES_tradnl" dirty="0" smtClean="0"/>
              <a:t>hace posible analizar </a:t>
            </a:r>
            <a:r>
              <a:rPr lang="es-ES_tradnl" dirty="0"/>
              <a:t>la </a:t>
            </a:r>
            <a:r>
              <a:rPr lang="es-ES_tradnl" dirty="0" smtClean="0"/>
              <a:t>manera en la cual aprendemos</a:t>
            </a:r>
            <a:r>
              <a:rPr lang="es-ES_tradnl" dirty="0"/>
              <a:t>, identificar fortalezas y áreas de oportunidad, y </a:t>
            </a:r>
            <a:r>
              <a:rPr lang="es-ES_tradnl" dirty="0" smtClean="0"/>
              <a:t>poner en práctica estrategias </a:t>
            </a:r>
            <a:r>
              <a:rPr lang="es-ES_tradnl" dirty="0"/>
              <a:t>que nos ayuden a mejorar nuestra capacidad de asimilar, interpretar y aplicar el </a:t>
            </a:r>
            <a:r>
              <a:rPr lang="es-ES_tradnl" dirty="0" smtClean="0"/>
              <a:t>conocimiento.</a:t>
            </a:r>
            <a:endParaRPr lang="es-MX" sz="1600" dirty="0"/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5436096" y="188640"/>
            <a:ext cx="3528392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es-MX" sz="1600" b="1" dirty="0"/>
              <a:t>Aprender a aprender</a:t>
            </a:r>
          </a:p>
          <a:p>
            <a:pPr marL="0" indent="0" algn="r">
              <a:spcBef>
                <a:spcPts val="0"/>
              </a:spcBef>
              <a:buNone/>
            </a:pPr>
            <a:endParaRPr lang="es-MX" sz="1600" b="1" dirty="0"/>
          </a:p>
        </p:txBody>
      </p:sp>
      <p:pic>
        <p:nvPicPr>
          <p:cNvPr id="3" name="Picture 2" descr="Problemas de la educación —  Fotos de Stock #28950895">
            <a:extLst>
              <a:ext uri="{FF2B5EF4-FFF2-40B4-BE49-F238E27FC236}">
                <a16:creationId xmlns:a16="http://schemas.microsoft.com/office/drawing/2014/main" xmlns="" id="{2E7E1BBD-130D-4BE2-951E-ACB81E490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670" y="2514337"/>
            <a:ext cx="1707370" cy="182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3792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907704" y="740603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chemeClr val="tx2">
                    <a:lumMod val="75000"/>
                  </a:schemeClr>
                </a:solidFill>
              </a:rPr>
              <a:t>Semana 1. ¿Quién soy?</a:t>
            </a:r>
          </a:p>
          <a:p>
            <a:pPr algn="ctr"/>
            <a:r>
              <a:rPr lang="es-MX" sz="2000" dirty="0">
                <a:solidFill>
                  <a:schemeClr val="tx2">
                    <a:lumMod val="75000"/>
                  </a:schemeClr>
                </a:solidFill>
              </a:rPr>
              <a:t>(primera parte)</a:t>
            </a:r>
          </a:p>
        </p:txBody>
      </p:sp>
      <p:sp>
        <p:nvSpPr>
          <p:cNvPr id="6" name="Rectángulo 5"/>
          <p:cNvSpPr/>
          <p:nvPr/>
        </p:nvSpPr>
        <p:spPr>
          <a:xfrm>
            <a:off x="395536" y="1340768"/>
            <a:ext cx="8352928" cy="4880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r>
              <a:rPr lang="es-ES_tradnl" dirty="0"/>
              <a:t>El desarrollo de esa capacidad </a:t>
            </a:r>
            <a:r>
              <a:rPr lang="es-ES_tradnl" dirty="0" smtClean="0"/>
              <a:t>posibilita generar </a:t>
            </a:r>
            <a:r>
              <a:rPr lang="es-ES_tradnl" dirty="0"/>
              <a:t>personas que pueden planificar,  </a:t>
            </a:r>
            <a:r>
              <a:rPr lang="es-ES_tradnl" dirty="0" smtClean="0"/>
              <a:t>autorregular </a:t>
            </a:r>
            <a:r>
              <a:rPr lang="es-ES_tradnl" dirty="0"/>
              <a:t>y autoevaluar sus procesos de estudio. Sin embargo, previo a ello, es fundamental el desarrollo de un hábito básico: el </a:t>
            </a:r>
            <a:r>
              <a:rPr lang="es-ES_tradnl" dirty="0" smtClean="0"/>
              <a:t>autoconocimiento.</a:t>
            </a:r>
            <a:endParaRPr lang="es-ES_tradnl" dirty="0"/>
          </a:p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r>
              <a:rPr lang="es-ES_tradnl" dirty="0"/>
              <a:t>Al enfocar el autoconocimiento como un hábito, se pone énfasis en la posibilidad de convertir la reflexión y el autoanálisis en prácticas cotidianas que nos permitan ser conscientes de quiénes somos, de nuestras fortalezas y áreas de oportunidad, y de la </a:t>
            </a:r>
            <a:r>
              <a:rPr lang="es-ES_tradnl" dirty="0" smtClean="0"/>
              <a:t>manera en la cual nos vamos transformando a </a:t>
            </a:r>
            <a:r>
              <a:rPr lang="es-ES_tradnl" dirty="0"/>
              <a:t>lo largo del tiempo y conforme afrontamos diversos retos. </a:t>
            </a:r>
          </a:p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endParaRPr lang="es-ES_tradnl" dirty="0"/>
          </a:p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endParaRPr lang="es-ES_tradnl" dirty="0"/>
          </a:p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endParaRPr lang="es-MX" sz="1600" dirty="0"/>
          </a:p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endParaRPr lang="es-MX" sz="1600" dirty="0"/>
          </a:p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endParaRPr lang="es-MX" sz="1600" dirty="0"/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5436096" y="188640"/>
            <a:ext cx="3528392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es-MX" sz="1600" b="1" dirty="0"/>
              <a:t>Aprender a aprender</a:t>
            </a:r>
          </a:p>
          <a:p>
            <a:pPr marL="0" indent="0" algn="r">
              <a:spcBef>
                <a:spcPts val="0"/>
              </a:spcBef>
              <a:buNone/>
            </a:pPr>
            <a:endParaRPr lang="es-MX" sz="1600" b="1" dirty="0"/>
          </a:p>
        </p:txBody>
      </p:sp>
      <p:pic>
        <p:nvPicPr>
          <p:cNvPr id="2050" name="Picture 2" descr="Resultado de imagen para autoconocimiento">
            <a:extLst>
              <a:ext uri="{FF2B5EF4-FFF2-40B4-BE49-F238E27FC236}">
                <a16:creationId xmlns:a16="http://schemas.microsoft.com/office/drawing/2014/main" xmlns="" id="{1D326B33-CBD1-4A5A-A3DA-7B49381C94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10" r="34250"/>
          <a:stretch/>
        </p:blipFill>
        <p:spPr bwMode="auto">
          <a:xfrm>
            <a:off x="3707904" y="4149080"/>
            <a:ext cx="2088232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1560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835696" y="385500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Semana 1. ¿Quién soy?</a:t>
            </a:r>
          </a:p>
          <a:p>
            <a:pPr algn="ctr"/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(primera parte)</a:t>
            </a:r>
          </a:p>
        </p:txBody>
      </p:sp>
      <p:sp>
        <p:nvSpPr>
          <p:cNvPr id="6" name="Rectángulo 5"/>
          <p:cNvSpPr/>
          <p:nvPr/>
        </p:nvSpPr>
        <p:spPr>
          <a:xfrm>
            <a:off x="265063" y="1060177"/>
            <a:ext cx="8352928" cy="5193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r>
              <a:rPr lang="es-ES_tradnl" dirty="0"/>
              <a:t>En ese sentido, es fundamental tener consciencia de nuestros procesos de percepción, es decir, </a:t>
            </a:r>
            <a:r>
              <a:rPr lang="es-ES_tradnl" dirty="0" smtClean="0"/>
              <a:t>del modo en el cual procesamos</a:t>
            </a:r>
            <a:r>
              <a:rPr lang="es-ES_tradnl" dirty="0"/>
              <a:t>, organizamos e interpretamos la información que viene </a:t>
            </a:r>
            <a:r>
              <a:rPr lang="es-ES_tradnl" dirty="0" smtClean="0"/>
              <a:t>del entorno </a:t>
            </a:r>
            <a:r>
              <a:rPr lang="es-ES_tradnl" dirty="0"/>
              <a:t>y de nuestro interior.</a:t>
            </a:r>
          </a:p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r>
              <a:rPr lang="es-ES_tradnl" dirty="0"/>
              <a:t>Conforme percibimos el entorno, las </a:t>
            </a:r>
            <a:r>
              <a:rPr lang="es-ES_tradnl" dirty="0" smtClean="0"/>
              <a:t>maneras en </a:t>
            </a:r>
            <a:r>
              <a:rPr lang="es-ES_tradnl" dirty="0"/>
              <a:t>que reaccionamos a los estímulos que </a:t>
            </a:r>
            <a:r>
              <a:rPr lang="es-ES_tradnl" dirty="0" smtClean="0"/>
              <a:t>proceden de </a:t>
            </a:r>
            <a:r>
              <a:rPr lang="es-ES_tradnl" dirty="0"/>
              <a:t>él, las reacciones de los demás </a:t>
            </a:r>
            <a:r>
              <a:rPr lang="es-ES_tradnl" dirty="0" smtClean="0"/>
              <a:t>frente a nuestra </a:t>
            </a:r>
            <a:r>
              <a:rPr lang="es-ES_tradnl" dirty="0"/>
              <a:t>conducta, así como de </a:t>
            </a:r>
            <a:r>
              <a:rPr lang="es-ES_tradnl" dirty="0" smtClean="0"/>
              <a:t>las propias reacciones </a:t>
            </a:r>
            <a:r>
              <a:rPr lang="es-ES_tradnl" dirty="0"/>
              <a:t>emocionales y los pensamientos que se generan, vamos construyendo un autoconcepto, es decir, una cierta imagen coherente de quienes somos.</a:t>
            </a:r>
          </a:p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endParaRPr lang="es-ES_tradnl" dirty="0"/>
          </a:p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endParaRPr lang="es-ES_tradnl" dirty="0"/>
          </a:p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endParaRPr lang="es-ES_tradnl" dirty="0"/>
          </a:p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r>
              <a:rPr lang="es-ES_tradnl" dirty="0" smtClean="0"/>
              <a:t>Asimismo, </a:t>
            </a:r>
            <a:r>
              <a:rPr lang="es-ES_tradnl" dirty="0"/>
              <a:t>con el tiempo conformamos un sentimiento de valía positiva </a:t>
            </a:r>
            <a:r>
              <a:rPr lang="es-ES_tradnl" dirty="0" smtClean="0"/>
              <a:t>respecto </a:t>
            </a:r>
            <a:r>
              <a:rPr lang="es-ES_tradnl" dirty="0"/>
              <a:t>de lo que somos, aunque </a:t>
            </a:r>
            <a:r>
              <a:rPr lang="es-ES_tradnl" dirty="0" smtClean="0"/>
              <a:t>tal sentimiento </a:t>
            </a:r>
            <a:r>
              <a:rPr lang="es-ES_tradnl" dirty="0"/>
              <a:t>puede ser negativo, dependiendo de la valoración que hagamos de nuestras características. A esto se le conoce como autoestima</a:t>
            </a:r>
            <a:r>
              <a:rPr lang="es-ES_tradnl" dirty="0" smtClean="0"/>
              <a:t>.</a:t>
            </a:r>
            <a:endParaRPr lang="es-MX" sz="1600" dirty="0"/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5436096" y="188640"/>
            <a:ext cx="3528392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es-MX" sz="1600" b="1" dirty="0"/>
              <a:t>Aprender a aprender</a:t>
            </a:r>
          </a:p>
          <a:p>
            <a:pPr marL="0" indent="0" algn="r">
              <a:spcBef>
                <a:spcPts val="0"/>
              </a:spcBef>
              <a:buNone/>
            </a:pPr>
            <a:endParaRPr lang="es-MX" sz="1600" b="1" dirty="0"/>
          </a:p>
        </p:txBody>
      </p:sp>
      <p:pic>
        <p:nvPicPr>
          <p:cNvPr id="3074" name="Picture 2" descr="Resultado de imagen para autoestima">
            <a:extLst>
              <a:ext uri="{FF2B5EF4-FFF2-40B4-BE49-F238E27FC236}">
                <a16:creationId xmlns:a16="http://schemas.microsoft.com/office/drawing/2014/main" xmlns="" id="{4B0162E8-F3E7-49B9-8B85-4D6CF7B68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501008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7224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907704" y="399673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Semana 1. ¿Quién soy?</a:t>
            </a:r>
          </a:p>
          <a:p>
            <a:pPr algn="ctr"/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(primera parte)</a:t>
            </a:r>
          </a:p>
        </p:txBody>
      </p:sp>
      <p:sp>
        <p:nvSpPr>
          <p:cNvPr id="6" name="Rectángulo 5"/>
          <p:cNvSpPr/>
          <p:nvPr/>
        </p:nvSpPr>
        <p:spPr>
          <a:xfrm>
            <a:off x="265063" y="1060177"/>
            <a:ext cx="8352928" cy="308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r>
              <a:rPr lang="es-ES_tradnl" dirty="0"/>
              <a:t>Dado que nuestro autoconcepto y </a:t>
            </a:r>
            <a:r>
              <a:rPr lang="es-ES_tradnl" dirty="0" smtClean="0"/>
              <a:t>autoestima </a:t>
            </a:r>
            <a:r>
              <a:rPr lang="es-ES_tradnl" dirty="0"/>
              <a:t>dependen en buena medida de la </a:t>
            </a:r>
            <a:r>
              <a:rPr lang="es-ES_tradnl" dirty="0" smtClean="0"/>
              <a:t>percepción y, </a:t>
            </a:r>
            <a:r>
              <a:rPr lang="es-ES_tradnl" dirty="0"/>
              <a:t>por lo </a:t>
            </a:r>
            <a:r>
              <a:rPr lang="es-ES_tradnl" dirty="0" smtClean="0"/>
              <a:t>tanto, </a:t>
            </a:r>
            <a:r>
              <a:rPr lang="es-ES_tradnl" dirty="0"/>
              <a:t>de la interpretación que hacemos de lo que nos sucede y </a:t>
            </a:r>
            <a:r>
              <a:rPr lang="es-ES_tradnl" dirty="0" smtClean="0"/>
              <a:t>de nuestras </a:t>
            </a:r>
            <a:r>
              <a:rPr lang="es-ES_tradnl" dirty="0"/>
              <a:t>experiencias de vida, resulta entonces que nuestra identidad es subjetiva: es nuestra visión personal de lo que somos, lo que eso significa y su valor.</a:t>
            </a:r>
          </a:p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r>
              <a:rPr lang="es-ES_tradnl" dirty="0"/>
              <a:t>Esto nos lleva a plantear que la identidad es entonces una narración: la que construimos cuando tratamos de responder la pregunta </a:t>
            </a:r>
            <a:r>
              <a:rPr lang="es-ES_tradnl" dirty="0" smtClean="0"/>
              <a:t>siguiente: ¿Quién </a:t>
            </a:r>
            <a:r>
              <a:rPr lang="es-ES_tradnl" dirty="0"/>
              <a:t>soy</a:t>
            </a:r>
            <a:r>
              <a:rPr lang="es-ES_tradnl" dirty="0" smtClean="0"/>
              <a:t>? </a:t>
            </a:r>
            <a:r>
              <a:rPr lang="es-ES_tradnl" dirty="0"/>
              <a:t>Un elemento fundamental de nuestra identidad es entonces la memoria, pues ella nos </a:t>
            </a:r>
            <a:r>
              <a:rPr lang="es-ES_tradnl" dirty="0" smtClean="0"/>
              <a:t>posibilita recuperar </a:t>
            </a:r>
            <a:r>
              <a:rPr lang="es-ES_tradnl" dirty="0"/>
              <a:t>toda nuestra experiencia de vida para darle sentido y coherencia a la historia que explica </a:t>
            </a:r>
            <a:r>
              <a:rPr lang="es-ES_tradnl" dirty="0" smtClean="0"/>
              <a:t>por qué </a:t>
            </a:r>
            <a:r>
              <a:rPr lang="es-ES_tradnl" dirty="0"/>
              <a:t>hemos llegado a ser lo que somos. </a:t>
            </a:r>
            <a:endParaRPr lang="es-MX" sz="1600" dirty="0"/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5436096" y="188640"/>
            <a:ext cx="3528392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es-MX" sz="1600" b="1" dirty="0"/>
              <a:t>Aprender a aprender</a:t>
            </a:r>
          </a:p>
          <a:p>
            <a:pPr marL="0" indent="0" algn="r">
              <a:spcBef>
                <a:spcPts val="0"/>
              </a:spcBef>
              <a:buNone/>
            </a:pPr>
            <a:endParaRPr lang="es-MX" sz="1600" b="1" dirty="0"/>
          </a:p>
        </p:txBody>
      </p:sp>
      <p:pic>
        <p:nvPicPr>
          <p:cNvPr id="4098" name="Picture 2" descr="Resultado de imagen para identidad memoria">
            <a:extLst>
              <a:ext uri="{FF2B5EF4-FFF2-40B4-BE49-F238E27FC236}">
                <a16:creationId xmlns:a16="http://schemas.microsoft.com/office/drawing/2014/main" xmlns="" id="{6023630C-F3B8-4137-A739-D1DEDF5042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12"/>
          <a:stretch/>
        </p:blipFill>
        <p:spPr bwMode="auto">
          <a:xfrm>
            <a:off x="3275856" y="4309494"/>
            <a:ext cx="2218776" cy="2387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7555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979712" y="352291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chemeClr val="tx2">
                    <a:lumMod val="75000"/>
                  </a:schemeClr>
                </a:solidFill>
              </a:rPr>
              <a:t>Semana 1. ¿Quién soy?</a:t>
            </a:r>
          </a:p>
          <a:p>
            <a:pPr algn="ctr"/>
            <a:r>
              <a:rPr lang="es-MX" sz="2000" dirty="0">
                <a:solidFill>
                  <a:schemeClr val="tx2">
                    <a:lumMod val="75000"/>
                  </a:schemeClr>
                </a:solidFill>
              </a:rPr>
              <a:t>(primera parte)</a:t>
            </a:r>
          </a:p>
        </p:txBody>
      </p:sp>
      <p:sp>
        <p:nvSpPr>
          <p:cNvPr id="6" name="Rectángulo 5"/>
          <p:cNvSpPr/>
          <p:nvPr/>
        </p:nvSpPr>
        <p:spPr>
          <a:xfrm>
            <a:off x="265063" y="1060177"/>
            <a:ext cx="8352928" cy="2450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r>
              <a:rPr lang="es-ES_tradnl" dirty="0"/>
              <a:t>En conclusión, la identidad es una construcción que </a:t>
            </a:r>
            <a:r>
              <a:rPr lang="es-ES_tradnl" dirty="0" smtClean="0"/>
              <a:t>hacemos </a:t>
            </a:r>
            <a:r>
              <a:rPr lang="es-ES_tradnl" dirty="0"/>
              <a:t>a partir de la percepción y de la memoria, de la experiencia vivida, </a:t>
            </a:r>
            <a:r>
              <a:rPr lang="es-ES_tradnl" dirty="0" smtClean="0"/>
              <a:t>de nuestros </a:t>
            </a:r>
            <a:r>
              <a:rPr lang="es-ES_tradnl" dirty="0"/>
              <a:t>sentimientos al respecto, así como </a:t>
            </a:r>
            <a:r>
              <a:rPr lang="es-ES_tradnl" dirty="0" smtClean="0"/>
              <a:t>de nuestra manera de </a:t>
            </a:r>
            <a:r>
              <a:rPr lang="es-ES_tradnl" dirty="0"/>
              <a:t>pensar.</a:t>
            </a:r>
          </a:p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r>
              <a:rPr lang="es-ES_tradnl" dirty="0" smtClean="0"/>
              <a:t>Ahora, si </a:t>
            </a:r>
            <a:r>
              <a:rPr lang="es-ES_tradnl" dirty="0"/>
              <a:t>bien </a:t>
            </a:r>
            <a:r>
              <a:rPr lang="es-ES_tradnl" dirty="0" smtClean="0"/>
              <a:t>hay una influencia para cada persona derivada de su carga </a:t>
            </a:r>
            <a:r>
              <a:rPr lang="es-ES_tradnl" dirty="0"/>
              <a:t>genética, </a:t>
            </a:r>
            <a:r>
              <a:rPr lang="es-ES_tradnl" dirty="0" smtClean="0"/>
              <a:t>y del contexto </a:t>
            </a:r>
            <a:r>
              <a:rPr lang="es-ES_tradnl" dirty="0"/>
              <a:t>social y </a:t>
            </a:r>
            <a:r>
              <a:rPr lang="es-ES_tradnl" dirty="0" smtClean="0"/>
              <a:t>entorno natural en el que vive, </a:t>
            </a:r>
            <a:r>
              <a:rPr lang="es-ES_tradnl" dirty="0"/>
              <a:t>lo que somos es una construcción abierta al </a:t>
            </a:r>
            <a:r>
              <a:rPr lang="es-ES_tradnl" dirty="0" smtClean="0"/>
              <a:t>cambio, es </a:t>
            </a:r>
            <a:r>
              <a:rPr lang="es-ES_tradnl" dirty="0"/>
              <a:t>ese espacio de libertad que al mismo tiempo se convierte en nuestra responsabilidad más grande: definir aquello que aspiramos a convertirnos. </a:t>
            </a:r>
            <a:endParaRPr lang="es-MX" sz="1600" dirty="0"/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5436096" y="188640"/>
            <a:ext cx="3528392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es-MX" sz="1600" b="1" dirty="0"/>
              <a:t>Aprender a aprender</a:t>
            </a:r>
          </a:p>
          <a:p>
            <a:pPr marL="0" indent="0" algn="r">
              <a:spcBef>
                <a:spcPts val="0"/>
              </a:spcBef>
              <a:buNone/>
            </a:pPr>
            <a:endParaRPr lang="es-MX" sz="1600" b="1" dirty="0"/>
          </a:p>
        </p:txBody>
      </p:sp>
      <p:pic>
        <p:nvPicPr>
          <p:cNvPr id="5122" name="Picture 2" descr="Resultado de imagen para ser ideal">
            <a:extLst>
              <a:ext uri="{FF2B5EF4-FFF2-40B4-BE49-F238E27FC236}">
                <a16:creationId xmlns:a16="http://schemas.microsoft.com/office/drawing/2014/main" xmlns="" id="{12017DE5-4BAA-4BFB-B497-25817382DA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942984"/>
            <a:ext cx="3715891" cy="1981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676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835696" y="352291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chemeClr val="tx2">
                    <a:lumMod val="75000"/>
                  </a:schemeClr>
                </a:solidFill>
              </a:rPr>
              <a:t>Semana 1. ¿Quién soy?</a:t>
            </a:r>
          </a:p>
          <a:p>
            <a:pPr algn="ctr"/>
            <a:r>
              <a:rPr lang="es-MX" sz="2000" dirty="0">
                <a:solidFill>
                  <a:schemeClr val="tx2">
                    <a:lumMod val="75000"/>
                  </a:schemeClr>
                </a:solidFill>
              </a:rPr>
              <a:t>(primera parte)</a:t>
            </a:r>
          </a:p>
        </p:txBody>
      </p:sp>
      <p:sp>
        <p:nvSpPr>
          <p:cNvPr id="6" name="Rectángulo 5"/>
          <p:cNvSpPr/>
          <p:nvPr/>
        </p:nvSpPr>
        <p:spPr>
          <a:xfrm>
            <a:off x="265063" y="1060177"/>
            <a:ext cx="8352928" cy="4812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r>
              <a:rPr lang="es-ES_tradnl" dirty="0"/>
              <a:t>Ese proceso </a:t>
            </a:r>
            <a:r>
              <a:rPr lang="es-ES_tradnl" dirty="0" smtClean="0"/>
              <a:t>involucra planificar </a:t>
            </a:r>
            <a:r>
              <a:rPr lang="es-ES_tradnl" dirty="0"/>
              <a:t>de </a:t>
            </a:r>
            <a:r>
              <a:rPr lang="es-ES_tradnl" dirty="0" smtClean="0"/>
              <a:t>manera sistemática </a:t>
            </a:r>
            <a:r>
              <a:rPr lang="es-ES_tradnl" dirty="0"/>
              <a:t>los pasos a seguir para alcanzar la posibilidad de realizar el potencial con el que contamos y convertirlo en una realidad, distinguiendo los pasos a </a:t>
            </a:r>
            <a:r>
              <a:rPr lang="es-ES_tradnl" dirty="0" smtClean="0"/>
              <a:t>dar tanto </a:t>
            </a:r>
            <a:r>
              <a:rPr lang="es-ES_tradnl" dirty="0"/>
              <a:t>en el </a:t>
            </a:r>
            <a:r>
              <a:rPr lang="es-ES_tradnl" dirty="0" smtClean="0"/>
              <a:t>corto </a:t>
            </a:r>
            <a:r>
              <a:rPr lang="es-ES_tradnl" dirty="0"/>
              <a:t>como en el mediano y en el largo </a:t>
            </a:r>
            <a:r>
              <a:rPr lang="es-ES_tradnl" dirty="0" smtClean="0"/>
              <a:t>plazos.</a:t>
            </a:r>
            <a:endParaRPr lang="es-ES_tradnl" dirty="0"/>
          </a:p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r>
              <a:rPr lang="es-ES_tradnl" dirty="0"/>
              <a:t>En este momento en el que inicias tu desarrollo académico </a:t>
            </a:r>
            <a:r>
              <a:rPr lang="es-ES_tradnl" dirty="0" smtClean="0"/>
              <a:t>profesional</a:t>
            </a:r>
            <a:r>
              <a:rPr lang="es-ES_tradnl" dirty="0"/>
              <a:t>, es fundamental </a:t>
            </a:r>
            <a:r>
              <a:rPr lang="es-ES_tradnl" dirty="0" smtClean="0"/>
              <a:t>que te preguntes esto: </a:t>
            </a:r>
            <a:endParaRPr lang="es-ES_tradnl" dirty="0"/>
          </a:p>
          <a:p>
            <a:pPr marL="342900" indent="-342900"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AutoNum type="alphaLcParenR"/>
            </a:pPr>
            <a:r>
              <a:rPr lang="es-ES_tradnl" dirty="0"/>
              <a:t>¿Qué tan bien y profundamente me conozco?</a:t>
            </a:r>
          </a:p>
          <a:p>
            <a:pPr marL="342900" indent="-342900"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AutoNum type="alphaLcParenR"/>
            </a:pPr>
            <a:r>
              <a:rPr lang="es-ES_tradnl" dirty="0"/>
              <a:t>¿Cuáles son los rasgos que me definen como persona?</a:t>
            </a:r>
          </a:p>
          <a:p>
            <a:pPr marL="342900" indent="-342900"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AutoNum type="alphaLcParenR"/>
            </a:pPr>
            <a:r>
              <a:rPr lang="es-ES_tradnl" dirty="0"/>
              <a:t>¿Cuáles son mis fortalezas y virtudes </a:t>
            </a:r>
            <a:r>
              <a:rPr lang="es-ES_tradnl" dirty="0" smtClean="0"/>
              <a:t>personales?</a:t>
            </a:r>
            <a:endParaRPr lang="es-ES_tradnl" dirty="0"/>
          </a:p>
          <a:p>
            <a:pPr marL="342900" indent="-342900"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AutoNum type="alphaLcParenR"/>
            </a:pPr>
            <a:r>
              <a:rPr lang="es-ES_tradnl" dirty="0"/>
              <a:t>¿Cuáles son mis fortalezas y virtudes en el plano </a:t>
            </a:r>
            <a:r>
              <a:rPr lang="es-ES_tradnl" dirty="0" smtClean="0"/>
              <a:t>académico?, por </a:t>
            </a:r>
            <a:r>
              <a:rPr lang="es-ES_tradnl" dirty="0"/>
              <a:t>ejemplo, </a:t>
            </a:r>
            <a:r>
              <a:rPr lang="es-ES_tradnl" dirty="0" smtClean="0"/>
              <a:t>en lo tocante a los estilos </a:t>
            </a:r>
            <a:r>
              <a:rPr lang="es-ES_tradnl" dirty="0"/>
              <a:t>de </a:t>
            </a:r>
            <a:r>
              <a:rPr lang="es-ES_tradnl" dirty="0" smtClean="0"/>
              <a:t>aprendizaje.</a:t>
            </a:r>
            <a:endParaRPr lang="es-ES_tradnl" dirty="0"/>
          </a:p>
          <a:p>
            <a:pPr marL="342900" indent="-342900"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AutoNum type="alphaLcParenR"/>
            </a:pPr>
            <a:r>
              <a:rPr lang="es-ES_tradnl" dirty="0"/>
              <a:t>¿Cuáles son mis fortalezas y virtudes en </a:t>
            </a:r>
            <a:r>
              <a:rPr lang="es-ES_tradnl" dirty="0" smtClean="0"/>
              <a:t>lo laboral</a:t>
            </a:r>
            <a:r>
              <a:rPr lang="es-ES_tradnl" dirty="0"/>
              <a:t>?</a:t>
            </a:r>
          </a:p>
          <a:p>
            <a:pPr marL="342900" indent="-342900" algn="just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AutoNum type="alphaLcParenR"/>
            </a:pPr>
            <a:r>
              <a:rPr lang="es-ES_tradnl" dirty="0"/>
              <a:t>¿Cuáles son las áreas de oportunidad que debo atender en los </a:t>
            </a:r>
            <a:r>
              <a:rPr lang="es-ES_tradnl" dirty="0" smtClean="0"/>
              <a:t>tres ámbitos citados?</a:t>
            </a:r>
            <a:endParaRPr lang="es-MX" sz="1600" dirty="0"/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5436096" y="188640"/>
            <a:ext cx="3528392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es-MX" sz="1600" b="1" dirty="0"/>
              <a:t>Aprender a aprender</a:t>
            </a:r>
          </a:p>
          <a:p>
            <a:pPr marL="0" indent="0" algn="r">
              <a:spcBef>
                <a:spcPts val="0"/>
              </a:spcBef>
              <a:buNone/>
            </a:pPr>
            <a:endParaRPr lang="es-MX" sz="1600" b="1" dirty="0"/>
          </a:p>
        </p:txBody>
      </p:sp>
    </p:spTree>
    <p:extLst>
      <p:ext uri="{BB962C8B-B14F-4D97-AF65-F5344CB8AC3E}">
        <p14:creationId xmlns:p14="http://schemas.microsoft.com/office/powerpoint/2010/main" val="624541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907704" y="740603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chemeClr val="tx2">
                    <a:lumMod val="75000"/>
                  </a:schemeClr>
                </a:solidFill>
              </a:rPr>
              <a:t>Semana 1. ¿Quién soy?</a:t>
            </a:r>
          </a:p>
          <a:p>
            <a:pPr algn="ctr"/>
            <a:r>
              <a:rPr lang="es-MX" sz="2000" dirty="0">
                <a:solidFill>
                  <a:schemeClr val="tx2">
                    <a:lumMod val="75000"/>
                  </a:schemeClr>
                </a:solidFill>
              </a:rPr>
              <a:t>(primera parte)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097868" y="1596856"/>
            <a:ext cx="694826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MX" dirty="0"/>
              <a:t>Para profundizar en los temas planteados, </a:t>
            </a:r>
            <a:r>
              <a:rPr lang="es-MX" dirty="0" smtClean="0"/>
              <a:t>revisa:</a:t>
            </a:r>
            <a:endParaRPr lang="es-MX" dirty="0"/>
          </a:p>
          <a:p>
            <a:endParaRPr lang="es-MX" dirty="0"/>
          </a:p>
          <a:p>
            <a:r>
              <a:rPr lang="es-MX" dirty="0" smtClean="0"/>
              <a:t>- Antología: </a:t>
            </a:r>
            <a:r>
              <a:rPr lang="es-MX" i="1" dirty="0" smtClean="0"/>
              <a:t>Mi </a:t>
            </a:r>
            <a:r>
              <a:rPr lang="es-MX" i="1" dirty="0" smtClean="0"/>
              <a:t>mejor </a:t>
            </a:r>
            <a:r>
              <a:rPr lang="es-MX" i="1" dirty="0" smtClean="0"/>
              <a:t>yo</a:t>
            </a:r>
            <a:r>
              <a:rPr lang="es-MX" dirty="0" smtClean="0"/>
              <a:t>.</a:t>
            </a:r>
            <a:endParaRPr lang="es-MX" dirty="0"/>
          </a:p>
          <a:p>
            <a:r>
              <a:rPr lang="es-MX" b="1" dirty="0"/>
              <a:t> </a:t>
            </a:r>
            <a:endParaRPr lang="es-MX" dirty="0"/>
          </a:p>
          <a:p>
            <a:r>
              <a:rPr lang="es-MX" dirty="0" smtClean="0"/>
              <a:t>- El </a:t>
            </a:r>
            <a:r>
              <a:rPr lang="es-MX" dirty="0" smtClean="0"/>
              <a:t>cuestionario estilos </a:t>
            </a:r>
            <a:r>
              <a:rPr lang="es-MX" dirty="0"/>
              <a:t>de </a:t>
            </a:r>
            <a:r>
              <a:rPr lang="es-MX" dirty="0" smtClean="0"/>
              <a:t>aprendizaje, </a:t>
            </a:r>
            <a:r>
              <a:rPr lang="es-MX" dirty="0" err="1"/>
              <a:t>Honey</a:t>
            </a:r>
            <a:r>
              <a:rPr lang="es-MX" dirty="0"/>
              <a:t> </a:t>
            </a:r>
            <a:r>
              <a:rPr lang="es-MX" dirty="0" smtClean="0"/>
              <a:t>Alonso.</a:t>
            </a:r>
          </a:p>
          <a:p>
            <a:r>
              <a:rPr lang="es-MX" dirty="0" smtClean="0"/>
              <a:t>Disponible en</a:t>
            </a:r>
            <a:r>
              <a:rPr lang="es-MX" dirty="0" smtClean="0"/>
              <a:t> </a:t>
            </a:r>
            <a:endParaRPr lang="es-MX" dirty="0"/>
          </a:p>
          <a:p>
            <a:r>
              <a:rPr lang="es-MX" dirty="0">
                <a:solidFill>
                  <a:srgbClr val="FF0000"/>
                </a:solidFill>
                <a:hlinkClick r:id="rId3"/>
              </a:rPr>
              <a:t>http://tutorial.cch.unam.mx/boque2/cuestionarioHoneyAlonso#x</a:t>
            </a:r>
            <a:r>
              <a:rPr lang="es-MX" dirty="0">
                <a:solidFill>
                  <a:srgbClr val="FF0000"/>
                </a:solidFill>
              </a:rPr>
              <a:t> </a:t>
            </a:r>
          </a:p>
          <a:p>
            <a:endParaRPr lang="es-MX" dirty="0"/>
          </a:p>
          <a:p>
            <a:r>
              <a:rPr lang="es-MX" dirty="0" smtClean="0"/>
              <a:t>- Video</a:t>
            </a:r>
            <a:r>
              <a:rPr lang="es-MX" dirty="0"/>
              <a:t>: </a:t>
            </a:r>
            <a:r>
              <a:rPr lang="es-MX" dirty="0" smtClean="0"/>
              <a:t>La ventana </a:t>
            </a:r>
            <a:r>
              <a:rPr lang="es-MX" dirty="0"/>
              <a:t>de Johari. 30k Coaching. Inteligencia emocional.  Disponible en h</a:t>
            </a:r>
            <a:r>
              <a:rPr lang="es-MX" dirty="0">
                <a:hlinkClick r:id="rId4"/>
              </a:rPr>
              <a:t>ttps://www.youtube.com/watch?v=CidsTya0QtU</a:t>
            </a:r>
            <a:r>
              <a:rPr lang="es-MX" dirty="0"/>
              <a:t>   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5436096" y="188640"/>
            <a:ext cx="3528392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es-MX" sz="1600" b="1" dirty="0"/>
              <a:t>Aprender a aprender</a:t>
            </a:r>
          </a:p>
        </p:txBody>
      </p:sp>
    </p:spTree>
    <p:extLst>
      <p:ext uri="{BB962C8B-B14F-4D97-AF65-F5344CB8AC3E}">
        <p14:creationId xmlns:p14="http://schemas.microsoft.com/office/powerpoint/2010/main" val="12884613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Ali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Aliat</Template>
  <TotalTime>3254</TotalTime>
  <Words>960</Words>
  <Application>Microsoft Office PowerPoint</Application>
  <PresentationFormat>Presentación en pantalla (4:3)</PresentationFormat>
  <Paragraphs>88</Paragraphs>
  <Slides>10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</vt:lpstr>
      <vt:lpstr>Times New Roman</vt:lpstr>
      <vt:lpstr>Tema Aliat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Montserrat Montes</dc:creator>
  <cp:lastModifiedBy>Eduardo Duran Valdivieso</cp:lastModifiedBy>
  <cp:revision>237</cp:revision>
  <dcterms:created xsi:type="dcterms:W3CDTF">2014-05-11T11:05:53Z</dcterms:created>
  <dcterms:modified xsi:type="dcterms:W3CDTF">2018-08-08T05:38:52Z</dcterms:modified>
</cp:coreProperties>
</file>